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1"/>
  </p:notesMasterIdLst>
  <p:sldIdLst>
    <p:sldId id="256" r:id="rId2"/>
    <p:sldId id="258" r:id="rId3"/>
    <p:sldId id="260" r:id="rId4"/>
    <p:sldId id="261" r:id="rId5"/>
    <p:sldId id="262" r:id="rId6"/>
    <p:sldId id="265" r:id="rId7"/>
    <p:sldId id="266"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133" d="100"/>
          <a:sy n="133" d="100"/>
        </p:scale>
        <p:origin x="-984"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5057FB-3D0C-C843-8A60-68B97CA4AB9F}" type="datetimeFigureOut">
              <a:rPr lang="en-US" smtClean="0"/>
              <a:t>10/8/09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AC7732-85F6-3745-ADC3-796C86BD1EF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Half the time, waiting will mean that you accept potential partner number N-1, whose score will be between 500 and 1000, averaging 750; the other half of the time, you will pass over that potential partner and you will expect a score of 500.</a:t>
            </a:r>
            <a:endParaRPr lang="en-US" dirty="0"/>
          </a:p>
        </p:txBody>
      </p:sp>
      <p:sp>
        <p:nvSpPr>
          <p:cNvPr id="4" name="Slide Number Placeholder 3"/>
          <p:cNvSpPr>
            <a:spLocks noGrp="1"/>
          </p:cNvSpPr>
          <p:nvPr>
            <p:ph type="sldNum" sz="quarter" idx="10"/>
          </p:nvPr>
        </p:nvSpPr>
        <p:spPr/>
        <p:txBody>
          <a:bodyPr/>
          <a:lstStyle/>
          <a:p>
            <a:fld id="{CDAC7732-85F6-3745-ADC3-796C86BD1EF1}" type="slidenum">
              <a:rPr lang="en-US" smtClean="0"/>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7C36247-53DE-2242-ADB5-0E224F943AE8}" type="datetimeFigureOut">
              <a:rPr lang="en-US" smtClean="0"/>
              <a:t>10/7/09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A477C-7AEC-5A47-AFC9-E2D2BF250C1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C36247-53DE-2242-ADB5-0E224F943AE8}" type="datetimeFigureOut">
              <a:rPr lang="en-US" smtClean="0"/>
              <a:t>10/7/09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A477C-7AEC-5A47-AFC9-E2D2BF250C1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C36247-53DE-2242-ADB5-0E224F943AE8}" type="datetimeFigureOut">
              <a:rPr lang="en-US" smtClean="0"/>
              <a:t>10/7/09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A477C-7AEC-5A47-AFC9-E2D2BF250C1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C36247-53DE-2242-ADB5-0E224F943AE8}" type="datetimeFigureOut">
              <a:rPr lang="en-US" smtClean="0"/>
              <a:t>10/7/09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A477C-7AEC-5A47-AFC9-E2D2BF250C1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C36247-53DE-2242-ADB5-0E224F943AE8}" type="datetimeFigureOut">
              <a:rPr lang="en-US" smtClean="0"/>
              <a:t>10/7/09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A477C-7AEC-5A47-AFC9-E2D2BF250C1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C36247-53DE-2242-ADB5-0E224F943AE8}" type="datetimeFigureOut">
              <a:rPr lang="en-US" smtClean="0"/>
              <a:t>10/7/09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0A477C-7AEC-5A47-AFC9-E2D2BF250C1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7C36247-53DE-2242-ADB5-0E224F943AE8}" type="datetimeFigureOut">
              <a:rPr lang="en-US" smtClean="0"/>
              <a:t>10/7/09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0A477C-7AEC-5A47-AFC9-E2D2BF250C1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C36247-53DE-2242-ADB5-0E224F943AE8}" type="datetimeFigureOut">
              <a:rPr lang="en-US" smtClean="0"/>
              <a:t>10/7/09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0A477C-7AEC-5A47-AFC9-E2D2BF250C1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C36247-53DE-2242-ADB5-0E224F943AE8}" type="datetimeFigureOut">
              <a:rPr lang="en-US" smtClean="0"/>
              <a:t>10/7/09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0A477C-7AEC-5A47-AFC9-E2D2BF250C1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C36247-53DE-2242-ADB5-0E224F943AE8}" type="datetimeFigureOut">
              <a:rPr lang="en-US" smtClean="0"/>
              <a:t>10/7/09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0A477C-7AEC-5A47-AFC9-E2D2BF250C1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C36247-53DE-2242-ADB5-0E224F943AE8}" type="datetimeFigureOut">
              <a:rPr lang="en-US" smtClean="0"/>
              <a:t>10/7/09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0A477C-7AEC-5A47-AFC9-E2D2BF250C1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C36247-53DE-2242-ADB5-0E224F943AE8}" type="datetimeFigureOut">
              <a:rPr lang="en-US" smtClean="0"/>
              <a:t>10/7/09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0A477C-7AEC-5A47-AFC9-E2D2BF250C1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Dynamic Programming</a:t>
            </a:r>
            <a:endParaRPr lang="en-US" dirty="0"/>
          </a:p>
        </p:txBody>
      </p:sp>
      <p:sp>
        <p:nvSpPr>
          <p:cNvPr id="3" name="Subtitle 2"/>
          <p:cNvSpPr>
            <a:spLocks noGrp="1"/>
          </p:cNvSpPr>
          <p:nvPr>
            <p:ph type="subTitle" idx="1"/>
          </p:nvPr>
        </p:nvSpPr>
        <p:spPr/>
        <p:txBody>
          <a:bodyPr>
            <a:normAutofit fontScale="85000" lnSpcReduction="20000"/>
          </a:bodyPr>
          <a:lstStyle/>
          <a:p>
            <a:r>
              <a:rPr lang="en-US" dirty="0" smtClean="0"/>
              <a:t>Cedar Wingate</a:t>
            </a:r>
          </a:p>
          <a:p>
            <a:r>
              <a:rPr lang="en-US" dirty="0" smtClean="0"/>
              <a:t>MUMT 621</a:t>
            </a:r>
          </a:p>
          <a:p>
            <a:r>
              <a:rPr lang="en-US" dirty="0" smtClean="0"/>
              <a:t>Professor Ichiro </a:t>
            </a:r>
            <a:r>
              <a:rPr lang="en-US" dirty="0" err="1" smtClean="0"/>
              <a:t>Fujinaga</a:t>
            </a:r>
            <a:endParaRPr lang="en-US" dirty="0" smtClean="0"/>
          </a:p>
          <a:p>
            <a:r>
              <a:rPr lang="en-US" dirty="0" smtClean="0"/>
              <a:t>8 October 2009</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fontScale="92500"/>
          </a:bodyPr>
          <a:lstStyle/>
          <a:p>
            <a:r>
              <a:rPr lang="en-US" dirty="0" smtClean="0"/>
              <a:t>Termed by Richard Bellman (Princeton, Stanford, RAND Corporation)</a:t>
            </a:r>
          </a:p>
          <a:p>
            <a:r>
              <a:rPr lang="en-US" dirty="0" smtClean="0"/>
              <a:t>Both a mathematical optimization method and a computer programming method.</a:t>
            </a:r>
          </a:p>
          <a:p>
            <a:r>
              <a:rPr lang="en-US" dirty="0" smtClean="0"/>
              <a:t>Dynamic – multistage, time varying</a:t>
            </a:r>
          </a:p>
          <a:p>
            <a:r>
              <a:rPr lang="en-US" dirty="0" smtClean="0"/>
              <a:t>Programming – decision making, thinking, planning</a:t>
            </a:r>
          </a:p>
          <a:p>
            <a:pPr lvl="1"/>
            <a:r>
              <a:rPr lang="en-US" dirty="0" smtClean="0"/>
              <a:t>“I </a:t>
            </a:r>
            <a:r>
              <a:rPr lang="en-US" dirty="0"/>
              <a:t>was interested in planning, in decision making, in </a:t>
            </a:r>
            <a:r>
              <a:rPr lang="en-US" dirty="0" smtClean="0"/>
              <a:t>thinking” –Richard Bellman (Dreyfus 2002, </a:t>
            </a:r>
            <a:r>
              <a:rPr lang="en-US" dirty="0" err="1" smtClean="0"/>
              <a:t>p</a:t>
            </a:r>
            <a:r>
              <a:rPr lang="en-US" dirty="0" smtClean="0"/>
              <a:t>. 48)</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Mathematical</a:t>
            </a:r>
            <a:endParaRPr lang="en-US" dirty="0"/>
          </a:p>
        </p:txBody>
      </p:sp>
      <p:sp>
        <p:nvSpPr>
          <p:cNvPr id="3" name="Content Placeholder 2"/>
          <p:cNvSpPr>
            <a:spLocks noGrp="1"/>
          </p:cNvSpPr>
          <p:nvPr>
            <p:ph idx="1"/>
          </p:nvPr>
        </p:nvSpPr>
        <p:spPr/>
        <p:txBody>
          <a:bodyPr/>
          <a:lstStyle/>
          <a:p>
            <a:r>
              <a:rPr lang="en-US" dirty="0" smtClean="0"/>
              <a:t>Simplifying the decision making process</a:t>
            </a:r>
          </a:p>
          <a:p>
            <a:r>
              <a:rPr lang="en-US" dirty="0" smtClean="0"/>
              <a:t>Breaking it up into smaller decisions over time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Optimal Structure</a:t>
            </a:r>
            <a:endParaRPr lang="en-US" dirty="0"/>
          </a:p>
        </p:txBody>
      </p:sp>
      <p:sp>
        <p:nvSpPr>
          <p:cNvPr id="3" name="Content Placeholder 2"/>
          <p:cNvSpPr>
            <a:spLocks noGrp="1"/>
          </p:cNvSpPr>
          <p:nvPr>
            <p:ph idx="1"/>
          </p:nvPr>
        </p:nvSpPr>
        <p:spPr>
          <a:xfrm>
            <a:off x="457200" y="1600200"/>
            <a:ext cx="6245933" cy="4525963"/>
          </a:xfrm>
        </p:spPr>
        <p:txBody>
          <a:bodyPr>
            <a:normAutofit fontScale="92500" lnSpcReduction="20000"/>
          </a:bodyPr>
          <a:lstStyle/>
          <a:p>
            <a:r>
              <a:rPr lang="en-US" dirty="0" smtClean="0"/>
              <a:t>Principal of Optimality</a:t>
            </a:r>
          </a:p>
          <a:p>
            <a:pPr lvl="1"/>
            <a:r>
              <a:rPr lang="en-US" dirty="0" smtClean="0"/>
              <a:t>“An optimal policy has the property that whatever the initial state and initial decision are, the remaining decisions must constitute an optimal policy with regard to the state resulting from the first decision” – Richar</a:t>
            </a:r>
            <a:r>
              <a:rPr lang="en-US" dirty="0" smtClean="0"/>
              <a:t>d Bellman (Wikipedia contributors 2009a)</a:t>
            </a:r>
            <a:endParaRPr lang="en-US" dirty="0" smtClean="0"/>
          </a:p>
          <a:p>
            <a:r>
              <a:rPr lang="en-US" dirty="0" smtClean="0"/>
              <a:t>Usually described by recursion</a:t>
            </a:r>
          </a:p>
          <a:p>
            <a:pPr lvl="1"/>
            <a:r>
              <a:rPr lang="en-US" dirty="0" smtClean="0"/>
              <a:t>Method where a function is applied within its own definition</a:t>
            </a:r>
          </a:p>
          <a:p>
            <a:endParaRPr lang="en-US" dirty="0" smtClean="0"/>
          </a:p>
        </p:txBody>
      </p:sp>
      <p:pic>
        <p:nvPicPr>
          <p:cNvPr id="4" name="Picture 3" descr="Droste.jpg"/>
          <p:cNvPicPr>
            <a:picLocks noChangeAspect="1"/>
          </p:cNvPicPr>
          <p:nvPr/>
        </p:nvPicPr>
        <p:blipFill>
          <a:blip r:embed="rId2"/>
          <a:stretch>
            <a:fillRect/>
          </a:stretch>
        </p:blipFill>
        <p:spPr>
          <a:xfrm>
            <a:off x="6703133" y="2556017"/>
            <a:ext cx="2253873" cy="344980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Overlapping </a:t>
            </a:r>
            <a:r>
              <a:rPr lang="en-US" dirty="0" err="1" smtClean="0"/>
              <a:t>Subproblems</a:t>
            </a:r>
            <a:endParaRPr lang="en-US" dirty="0"/>
          </a:p>
        </p:txBody>
      </p:sp>
      <p:sp>
        <p:nvSpPr>
          <p:cNvPr id="3" name="Content Placeholder 2"/>
          <p:cNvSpPr>
            <a:spLocks noGrp="1"/>
          </p:cNvSpPr>
          <p:nvPr>
            <p:ph idx="1"/>
          </p:nvPr>
        </p:nvSpPr>
        <p:spPr>
          <a:xfrm>
            <a:off x="457200" y="1600200"/>
            <a:ext cx="8508957" cy="4525963"/>
          </a:xfrm>
        </p:spPr>
        <p:txBody>
          <a:bodyPr>
            <a:normAutofit fontScale="92500" lnSpcReduction="20000"/>
          </a:bodyPr>
          <a:lstStyle/>
          <a:p>
            <a:r>
              <a:rPr lang="en-US" dirty="0" smtClean="0"/>
              <a:t>An algorithm should solve the same </a:t>
            </a:r>
            <a:r>
              <a:rPr lang="en-US" dirty="0" err="1" smtClean="0"/>
              <a:t>subproblems</a:t>
            </a:r>
            <a:r>
              <a:rPr lang="en-US" dirty="0" smtClean="0"/>
              <a:t> over and over</a:t>
            </a:r>
          </a:p>
          <a:p>
            <a:pPr lvl="1"/>
            <a:r>
              <a:rPr lang="en-US" dirty="0" smtClean="0"/>
              <a:t>Example: Fibonacci series</a:t>
            </a:r>
          </a:p>
          <a:p>
            <a:pPr lvl="2"/>
            <a:r>
              <a:rPr lang="en-US" dirty="0" err="1"/>
              <a:t>F</a:t>
            </a:r>
            <a:r>
              <a:rPr lang="en-US" baseline="-25000" dirty="0" err="1"/>
              <a:t>i</a:t>
            </a:r>
            <a:r>
              <a:rPr lang="en-US" dirty="0"/>
              <a:t> = F</a:t>
            </a:r>
            <a:r>
              <a:rPr lang="en-US" baseline="-25000" dirty="0"/>
              <a:t>i-1</a:t>
            </a:r>
            <a:r>
              <a:rPr lang="en-US" dirty="0"/>
              <a:t> + F</a:t>
            </a:r>
            <a:r>
              <a:rPr lang="en-US" baseline="-25000" dirty="0"/>
              <a:t>i-</a:t>
            </a:r>
            <a:r>
              <a:rPr lang="en-US" baseline="-25000" dirty="0" smtClean="0"/>
              <a:t>2</a:t>
            </a:r>
            <a:endParaRPr lang="en-US" dirty="0" smtClean="0"/>
          </a:p>
          <a:p>
            <a:r>
              <a:rPr lang="en-US" dirty="0" smtClean="0"/>
              <a:t>Approaches</a:t>
            </a:r>
          </a:p>
          <a:p>
            <a:pPr lvl="1"/>
            <a:r>
              <a:rPr lang="en-US" dirty="0" smtClean="0"/>
              <a:t>Top-down</a:t>
            </a:r>
          </a:p>
          <a:p>
            <a:pPr lvl="2"/>
            <a:r>
              <a:rPr lang="en-US" dirty="0" smtClean="0"/>
              <a:t>For </a:t>
            </a:r>
            <a:r>
              <a:rPr lang="en-US" dirty="0" smtClean="0"/>
              <a:t>F</a:t>
            </a:r>
            <a:r>
              <a:rPr lang="en-US" baseline="-25000" dirty="0" smtClean="0"/>
              <a:t>5:</a:t>
            </a:r>
            <a:r>
              <a:rPr lang="en-US" dirty="0" smtClean="0"/>
              <a:t> </a:t>
            </a:r>
            <a:r>
              <a:rPr lang="en-US" dirty="0" smtClean="0"/>
              <a:t>F</a:t>
            </a:r>
            <a:r>
              <a:rPr lang="en-US" baseline="-25000" dirty="0" smtClean="0"/>
              <a:t>4</a:t>
            </a:r>
            <a:r>
              <a:rPr lang="en-US" dirty="0" smtClean="0"/>
              <a:t> </a:t>
            </a:r>
            <a:r>
              <a:rPr lang="en-US" dirty="0" smtClean="0"/>
              <a:t>(F</a:t>
            </a:r>
            <a:r>
              <a:rPr lang="en-US" baseline="-25000" dirty="0"/>
              <a:t>3</a:t>
            </a:r>
            <a:r>
              <a:rPr lang="en-US" dirty="0" smtClean="0"/>
              <a:t> (F</a:t>
            </a:r>
            <a:r>
              <a:rPr lang="en-US" baseline="-25000" dirty="0"/>
              <a:t>2</a:t>
            </a:r>
            <a:r>
              <a:rPr lang="en-US" dirty="0" smtClean="0"/>
              <a:t> + F</a:t>
            </a:r>
            <a:r>
              <a:rPr lang="en-US" baseline="-25000" dirty="0"/>
              <a:t>1</a:t>
            </a:r>
            <a:r>
              <a:rPr lang="en-US" dirty="0" smtClean="0"/>
              <a:t>)+ F</a:t>
            </a:r>
            <a:r>
              <a:rPr lang="en-US" baseline="-25000" dirty="0" smtClean="0"/>
              <a:t>2 </a:t>
            </a:r>
            <a:r>
              <a:rPr lang="en-US" dirty="0" smtClean="0"/>
              <a:t>(F</a:t>
            </a:r>
            <a:r>
              <a:rPr lang="en-US" baseline="-25000" dirty="0"/>
              <a:t>1</a:t>
            </a:r>
            <a:r>
              <a:rPr lang="en-US" dirty="0" smtClean="0"/>
              <a:t> + F</a:t>
            </a:r>
            <a:r>
              <a:rPr lang="en-US" baseline="-25000" dirty="0"/>
              <a:t>0</a:t>
            </a:r>
            <a:r>
              <a:rPr lang="en-US" dirty="0" smtClean="0"/>
              <a:t>))</a:t>
            </a:r>
            <a:r>
              <a:rPr lang="en-US" dirty="0" smtClean="0"/>
              <a:t>+ </a:t>
            </a:r>
            <a:r>
              <a:rPr lang="en-US" dirty="0" smtClean="0"/>
              <a:t>F</a:t>
            </a:r>
            <a:r>
              <a:rPr lang="en-US" baseline="-25000" dirty="0" smtClean="0"/>
              <a:t>3</a:t>
            </a:r>
            <a:r>
              <a:rPr lang="en-US" dirty="0" smtClean="0"/>
              <a:t> (</a:t>
            </a:r>
            <a:r>
              <a:rPr lang="en-US" dirty="0" smtClean="0"/>
              <a:t>F</a:t>
            </a:r>
            <a:r>
              <a:rPr lang="en-US" baseline="-25000" dirty="0"/>
              <a:t>2</a:t>
            </a:r>
            <a:r>
              <a:rPr lang="en-US" dirty="0" smtClean="0"/>
              <a:t> (F</a:t>
            </a:r>
            <a:r>
              <a:rPr lang="en-US" baseline="-25000" dirty="0"/>
              <a:t>1</a:t>
            </a:r>
            <a:r>
              <a:rPr lang="en-US" dirty="0" smtClean="0"/>
              <a:t> + F</a:t>
            </a:r>
            <a:r>
              <a:rPr lang="en-US" baseline="-25000" dirty="0"/>
              <a:t>0</a:t>
            </a:r>
            <a:r>
              <a:rPr lang="en-US" dirty="0" smtClean="0"/>
              <a:t>) + F</a:t>
            </a:r>
            <a:r>
              <a:rPr lang="en-US" baseline="-25000" dirty="0"/>
              <a:t>1</a:t>
            </a:r>
            <a:r>
              <a:rPr lang="en-US" dirty="0" smtClean="0"/>
              <a:t>) + </a:t>
            </a:r>
            <a:r>
              <a:rPr lang="en-US" dirty="0" smtClean="0"/>
              <a:t>F</a:t>
            </a:r>
            <a:r>
              <a:rPr lang="en-US" baseline="-25000" dirty="0"/>
              <a:t>2</a:t>
            </a:r>
            <a:r>
              <a:rPr lang="en-US" dirty="0" smtClean="0"/>
              <a:t> (F</a:t>
            </a:r>
            <a:r>
              <a:rPr lang="en-US" baseline="-25000" dirty="0" smtClean="0"/>
              <a:t>1</a:t>
            </a:r>
            <a:r>
              <a:rPr lang="en-US" dirty="0" smtClean="0"/>
              <a:t> + F</a:t>
            </a:r>
            <a:r>
              <a:rPr lang="en-US" baseline="-25000" dirty="0" smtClean="0"/>
              <a:t>0</a:t>
            </a:r>
            <a:r>
              <a:rPr lang="en-US" dirty="0" smtClean="0"/>
              <a:t>) + F</a:t>
            </a:r>
            <a:r>
              <a:rPr lang="en-US" baseline="-25000" dirty="0" smtClean="0"/>
              <a:t>1</a:t>
            </a:r>
            <a:r>
              <a:rPr lang="en-US" dirty="0" smtClean="0"/>
              <a:t>) + F</a:t>
            </a:r>
            <a:r>
              <a:rPr lang="en-US" baseline="-25000" dirty="0"/>
              <a:t>1</a:t>
            </a:r>
            <a:r>
              <a:rPr lang="en-US" dirty="0" smtClean="0"/>
              <a:t> </a:t>
            </a:r>
          </a:p>
          <a:p>
            <a:pPr lvl="2"/>
            <a:r>
              <a:rPr lang="en-US" dirty="0" smtClean="0"/>
              <a:t>More space required to store previously calculated </a:t>
            </a:r>
            <a:r>
              <a:rPr lang="en-US" dirty="0" err="1" smtClean="0"/>
              <a:t>subproblems</a:t>
            </a:r>
            <a:endParaRPr lang="en-US" dirty="0" smtClean="0"/>
          </a:p>
          <a:p>
            <a:pPr lvl="1"/>
            <a:r>
              <a:rPr lang="en-US" dirty="0" smtClean="0"/>
              <a:t>Bottom-up</a:t>
            </a:r>
          </a:p>
          <a:p>
            <a:pPr lvl="2"/>
            <a:r>
              <a:rPr lang="en-US" dirty="0" smtClean="0"/>
              <a:t>For F</a:t>
            </a:r>
            <a:r>
              <a:rPr lang="en-US" baseline="-25000" dirty="0" smtClean="0"/>
              <a:t>5:</a:t>
            </a:r>
            <a:r>
              <a:rPr lang="en-US" dirty="0" smtClean="0"/>
              <a:t> F</a:t>
            </a:r>
            <a:r>
              <a:rPr lang="en-US" baseline="-25000" dirty="0" smtClean="0"/>
              <a:t>1</a:t>
            </a:r>
            <a:r>
              <a:rPr lang="en-US" dirty="0" smtClean="0"/>
              <a:t> + </a:t>
            </a:r>
            <a:r>
              <a:rPr lang="en-US" dirty="0" smtClean="0"/>
              <a:t>F</a:t>
            </a:r>
            <a:r>
              <a:rPr lang="en-US" baseline="-25000" dirty="0" smtClean="0"/>
              <a:t>2</a:t>
            </a:r>
            <a:r>
              <a:rPr lang="en-US" dirty="0" smtClean="0"/>
              <a:t> </a:t>
            </a:r>
            <a:r>
              <a:rPr lang="en-US" dirty="0" smtClean="0"/>
              <a:t>(F</a:t>
            </a:r>
            <a:r>
              <a:rPr lang="en-US" baseline="-25000" dirty="0"/>
              <a:t>1</a:t>
            </a:r>
            <a:r>
              <a:rPr lang="en-US" dirty="0" smtClean="0"/>
              <a:t> + F</a:t>
            </a:r>
            <a:r>
              <a:rPr lang="en-US" baseline="-25000" dirty="0"/>
              <a:t>0</a:t>
            </a:r>
            <a:r>
              <a:rPr lang="en-US" dirty="0" smtClean="0"/>
              <a:t>)</a:t>
            </a:r>
            <a:r>
              <a:rPr lang="en-US" dirty="0" smtClean="0"/>
              <a:t>+ </a:t>
            </a:r>
            <a:r>
              <a:rPr lang="en-US" dirty="0" smtClean="0"/>
              <a:t>F</a:t>
            </a:r>
            <a:r>
              <a:rPr lang="en-US" baseline="-25000" dirty="0" smtClean="0"/>
              <a:t>3 </a:t>
            </a:r>
            <a:r>
              <a:rPr lang="en-US" dirty="0" smtClean="0"/>
              <a:t>(F</a:t>
            </a:r>
            <a:r>
              <a:rPr lang="en-US" baseline="-25000" dirty="0" smtClean="0"/>
              <a:t>2</a:t>
            </a:r>
            <a:r>
              <a:rPr lang="en-US" dirty="0" smtClean="0"/>
              <a:t> + F</a:t>
            </a:r>
            <a:r>
              <a:rPr lang="en-US" baseline="-25000" dirty="0" smtClean="0"/>
              <a:t>1</a:t>
            </a:r>
            <a:r>
              <a:rPr lang="en-US" dirty="0" smtClean="0"/>
              <a:t>) + F</a:t>
            </a:r>
            <a:r>
              <a:rPr lang="en-US" baseline="-25000" dirty="0"/>
              <a:t>4</a:t>
            </a:r>
            <a:r>
              <a:rPr lang="en-US" baseline="-25000" dirty="0" smtClean="0"/>
              <a:t> </a:t>
            </a:r>
            <a:r>
              <a:rPr lang="en-US" dirty="0" smtClean="0"/>
              <a:t>(F</a:t>
            </a:r>
            <a:r>
              <a:rPr lang="en-US" baseline="-25000" dirty="0" smtClean="0"/>
              <a:t>3</a:t>
            </a:r>
            <a:r>
              <a:rPr lang="en-US" dirty="0" smtClean="0"/>
              <a:t> + F</a:t>
            </a:r>
            <a:r>
              <a:rPr lang="en-US" baseline="-25000" dirty="0"/>
              <a:t>2</a:t>
            </a:r>
            <a:r>
              <a:rPr lang="en-US" dirty="0" smtClean="0"/>
              <a:t>)</a:t>
            </a:r>
            <a:r>
              <a:rPr lang="en-US" dirty="0" smtClean="0"/>
              <a:t>+ </a:t>
            </a:r>
            <a:r>
              <a:rPr lang="en-US" dirty="0" smtClean="0"/>
              <a:t>F</a:t>
            </a:r>
            <a:r>
              <a:rPr lang="en-US" baseline="-25000" dirty="0" smtClean="0"/>
              <a:t>5</a:t>
            </a:r>
            <a:r>
              <a:rPr lang="en-US" dirty="0" smtClean="0"/>
              <a:t> </a:t>
            </a:r>
            <a:r>
              <a:rPr lang="en-US" dirty="0" smtClean="0"/>
              <a:t>(F</a:t>
            </a:r>
            <a:r>
              <a:rPr lang="en-US" baseline="-25000" dirty="0"/>
              <a:t>4</a:t>
            </a:r>
            <a:r>
              <a:rPr lang="en-US" dirty="0" smtClean="0"/>
              <a:t> + F</a:t>
            </a:r>
            <a:r>
              <a:rPr lang="en-US" baseline="-25000" dirty="0"/>
              <a:t>3</a:t>
            </a:r>
            <a:r>
              <a:rPr lang="en-US" dirty="0" smtClean="0"/>
              <a:t>)</a:t>
            </a:r>
            <a:endParaRPr lang="en-US" dirty="0" smtClean="0"/>
          </a:p>
        </p:txBody>
      </p:sp>
      <p:pic>
        <p:nvPicPr>
          <p:cNvPr id="5" name="Picture 4" descr="Fibonacci.jpeg"/>
          <p:cNvPicPr>
            <a:picLocks noChangeAspect="1"/>
          </p:cNvPicPr>
          <p:nvPr/>
        </p:nvPicPr>
        <p:blipFill>
          <a:blip r:embed="rId2"/>
          <a:stretch>
            <a:fillRect/>
          </a:stretch>
        </p:blipFill>
        <p:spPr>
          <a:xfrm>
            <a:off x="7408461" y="2327461"/>
            <a:ext cx="1028700" cy="14192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Potential Partner Problem</a:t>
            </a:r>
            <a:endParaRPr lang="en-US" dirty="0"/>
          </a:p>
        </p:txBody>
      </p:sp>
      <p:sp>
        <p:nvSpPr>
          <p:cNvPr id="3" name="Content Placeholder 2"/>
          <p:cNvSpPr>
            <a:spLocks noGrp="1"/>
          </p:cNvSpPr>
          <p:nvPr>
            <p:ph idx="1"/>
          </p:nvPr>
        </p:nvSpPr>
        <p:spPr/>
        <p:txBody>
          <a:bodyPr>
            <a:normAutofit fontScale="77500" lnSpcReduction="20000"/>
          </a:bodyPr>
          <a:lstStyle/>
          <a:p>
            <a:r>
              <a:rPr lang="en-US" dirty="0"/>
              <a:t>Helen of Troy is fabled to have had </a:t>
            </a:r>
            <a:r>
              <a:rPr lang="en-US" dirty="0" smtClean="0"/>
              <a:t>“a </a:t>
            </a:r>
            <a:r>
              <a:rPr lang="en-US" dirty="0"/>
              <a:t>face that could launch a thousand </a:t>
            </a:r>
            <a:r>
              <a:rPr lang="en-US" dirty="0" smtClean="0"/>
              <a:t>ships”.</a:t>
            </a:r>
          </a:p>
          <a:p>
            <a:pPr lvl="1"/>
            <a:r>
              <a:rPr lang="en-US" i="1" dirty="0" smtClean="0"/>
              <a:t>one </a:t>
            </a:r>
            <a:r>
              <a:rPr lang="en-US" i="1" dirty="0" err="1"/>
              <a:t>millihelen</a:t>
            </a:r>
            <a:r>
              <a:rPr lang="en-US" i="1" dirty="0"/>
              <a:t> is therefore the beauty required to launch just one </a:t>
            </a:r>
            <a:r>
              <a:rPr lang="en-US" i="1" dirty="0" smtClean="0"/>
              <a:t>ship</a:t>
            </a:r>
          </a:p>
          <a:p>
            <a:pPr lvl="1"/>
            <a:r>
              <a:rPr lang="en-US" dirty="0" smtClean="0"/>
              <a:t>Partners are judged on a 0-1000 </a:t>
            </a:r>
            <a:r>
              <a:rPr lang="en-US" dirty="0" err="1" smtClean="0"/>
              <a:t>millihelen</a:t>
            </a:r>
            <a:r>
              <a:rPr lang="en-US" dirty="0" smtClean="0"/>
              <a:t> scale</a:t>
            </a:r>
          </a:p>
          <a:p>
            <a:r>
              <a:rPr lang="en-US" dirty="0"/>
              <a:t>The obvious way to look at this would be to think about what you would do when you met the first potential partner.</a:t>
            </a:r>
            <a:r>
              <a:rPr lang="en-US" dirty="0" smtClean="0"/>
              <a:t> </a:t>
            </a:r>
          </a:p>
          <a:p>
            <a:pPr lvl="1"/>
            <a:r>
              <a:rPr lang="en-US" dirty="0"/>
              <a:t>C</a:t>
            </a:r>
            <a:r>
              <a:rPr lang="en-US" dirty="0" smtClean="0"/>
              <a:t>ompare </a:t>
            </a:r>
            <a:r>
              <a:rPr lang="en-US" dirty="0"/>
              <a:t>this partner's score with what you might expect to get later on if you rejected them.</a:t>
            </a:r>
            <a:endParaRPr lang="en-US" dirty="0" smtClean="0"/>
          </a:p>
          <a:p>
            <a:r>
              <a:rPr lang="en-US" dirty="0" smtClean="0"/>
              <a:t>The dynamic programming approach to the potential partner problem starts by thinking about what happens when faced with the last partner.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1"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1"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Potential Partner Problem (continued)</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Making decision about potential partner number N you must accept their score (which we'll call XN) and live happily ever after</a:t>
            </a:r>
            <a:endParaRPr lang="en-US" dirty="0" smtClean="0"/>
          </a:p>
          <a:p>
            <a:r>
              <a:rPr lang="en-US" dirty="0" smtClean="0"/>
              <a:t>When </a:t>
            </a:r>
            <a:r>
              <a:rPr lang="en-US" dirty="0"/>
              <a:t>you encounter potential partner number N-1 all that you know are the values XN</a:t>
            </a:r>
            <a:r>
              <a:rPr lang="en-US" baseline="-25000" dirty="0"/>
              <a:t>-1</a:t>
            </a:r>
            <a:r>
              <a:rPr lang="en-US" dirty="0"/>
              <a:t> and what you expect to get if you wait.</a:t>
            </a:r>
            <a:r>
              <a:rPr lang="en-US" dirty="0" smtClean="0"/>
              <a:t> </a:t>
            </a:r>
          </a:p>
          <a:p>
            <a:pPr lvl="1"/>
            <a:r>
              <a:rPr lang="en-US" dirty="0" smtClean="0"/>
              <a:t>Expecting average </a:t>
            </a:r>
            <a:r>
              <a:rPr lang="en-US" dirty="0"/>
              <a:t>value of XN,</a:t>
            </a:r>
            <a:r>
              <a:rPr lang="en-US" dirty="0" smtClean="0"/>
              <a:t> (500 </a:t>
            </a:r>
            <a:r>
              <a:rPr lang="en-US" dirty="0"/>
              <a:t>because XN varies from 0-</a:t>
            </a:r>
            <a:r>
              <a:rPr lang="en-US" dirty="0" smtClean="0"/>
              <a:t>1000). </a:t>
            </a:r>
          </a:p>
          <a:p>
            <a:r>
              <a:rPr lang="en-US" dirty="0" smtClean="0"/>
              <a:t>Take the </a:t>
            </a:r>
            <a:r>
              <a:rPr lang="en-US" dirty="0"/>
              <a:t>better of these, so your rule will </a:t>
            </a:r>
            <a:r>
              <a:rPr lang="en-US" dirty="0" smtClean="0"/>
              <a:t>be</a:t>
            </a:r>
          </a:p>
          <a:p>
            <a:pPr lvl="1"/>
            <a:r>
              <a:rPr lang="en-US" dirty="0" smtClean="0"/>
              <a:t>If </a:t>
            </a:r>
            <a:r>
              <a:rPr lang="en-US" dirty="0"/>
              <a:t>XN</a:t>
            </a:r>
            <a:r>
              <a:rPr lang="en-US" baseline="-25000" dirty="0"/>
              <a:t>-1</a:t>
            </a:r>
            <a:r>
              <a:rPr lang="en-US" dirty="0"/>
              <a:t> is more than 500, accept that potential partner</a:t>
            </a:r>
            <a:r>
              <a:rPr lang="en-US" dirty="0" smtClean="0"/>
              <a:t>.  If </a:t>
            </a:r>
            <a:r>
              <a:rPr lang="en-US" dirty="0"/>
              <a:t>not, go on to potential partner number </a:t>
            </a:r>
            <a:r>
              <a:rPr lang="en-US" dirty="0" smtClean="0"/>
              <a:t>N</a:t>
            </a:r>
          </a:p>
          <a:p>
            <a:r>
              <a:rPr lang="en-US" dirty="0" smtClean="0"/>
              <a:t>When </a:t>
            </a:r>
            <a:r>
              <a:rPr lang="en-US" dirty="0"/>
              <a:t>you encounter potential partner number N-2, you know XN</a:t>
            </a:r>
            <a:r>
              <a:rPr lang="en-US" baseline="-25000" dirty="0"/>
              <a:t>-2</a:t>
            </a:r>
            <a:r>
              <a:rPr lang="en-US" dirty="0"/>
              <a:t> and the average value of the score you will get by waiting.</a:t>
            </a:r>
            <a:r>
              <a:rPr lang="en-US" dirty="0" smtClean="0"/>
              <a:t> </a:t>
            </a:r>
          </a:p>
          <a:p>
            <a:r>
              <a:rPr lang="en-US" dirty="0" smtClean="0"/>
              <a:t>Waiting will </a:t>
            </a:r>
            <a:r>
              <a:rPr lang="en-US" dirty="0"/>
              <a:t>give you an average score of 625, and taking the better will give the </a:t>
            </a:r>
            <a:r>
              <a:rPr lang="en-US" dirty="0" smtClean="0"/>
              <a:t>rule</a:t>
            </a:r>
          </a:p>
          <a:p>
            <a:pPr lvl="1"/>
            <a:r>
              <a:rPr lang="en-US" dirty="0"/>
              <a:t>If XN</a:t>
            </a:r>
            <a:r>
              <a:rPr lang="en-US" baseline="-25000" dirty="0"/>
              <a:t>-2</a:t>
            </a:r>
            <a:r>
              <a:rPr lang="en-US" dirty="0"/>
              <a:t> is more than 625, accept that potential </a:t>
            </a:r>
            <a:r>
              <a:rPr lang="en-US" dirty="0" smtClean="0"/>
              <a:t>partner. If </a:t>
            </a:r>
            <a:r>
              <a:rPr lang="en-US" dirty="0"/>
              <a:t>not, go on to potential partner number N-1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Beat Tracking</a:t>
            </a:r>
            <a:endParaRPr lang="en-US" dirty="0"/>
          </a:p>
        </p:txBody>
      </p:sp>
      <p:sp>
        <p:nvSpPr>
          <p:cNvPr id="3" name="Content Placeholder 2"/>
          <p:cNvSpPr>
            <a:spLocks noGrp="1"/>
          </p:cNvSpPr>
          <p:nvPr>
            <p:ph idx="1"/>
          </p:nvPr>
        </p:nvSpPr>
        <p:spPr/>
        <p:txBody>
          <a:bodyPr/>
          <a:lstStyle/>
          <a:p>
            <a:r>
              <a:rPr lang="en-US" dirty="0" smtClean="0"/>
              <a:t>“Beat </a:t>
            </a:r>
            <a:r>
              <a:rPr lang="en-US" dirty="0"/>
              <a:t>Tracking by Dynamic </a:t>
            </a:r>
            <a:r>
              <a:rPr lang="en-US" dirty="0" smtClean="0"/>
              <a:t>Programming” (Ellis 2007) </a:t>
            </a:r>
          </a:p>
          <a:p>
            <a:r>
              <a:rPr lang="en-US" dirty="0" smtClean="0"/>
              <a:t>“</a:t>
            </a:r>
            <a:r>
              <a:rPr lang="en-US" dirty="0"/>
              <a:t>Analyzing Afro-Cuban Rhythm Using Rotation-Aware Clave Template Matching With Dynamic Programming.”</a:t>
            </a:r>
            <a:r>
              <a:rPr lang="en-US" dirty="0" smtClean="0"/>
              <a:t> (Wright et. Al. 2008)</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Bibliography</a:t>
            </a:r>
            <a:endParaRPr lang="en-US" dirty="0"/>
          </a:p>
        </p:txBody>
      </p:sp>
      <p:sp>
        <p:nvSpPr>
          <p:cNvPr id="3" name="Content Placeholder 2"/>
          <p:cNvSpPr>
            <a:spLocks noGrp="1"/>
          </p:cNvSpPr>
          <p:nvPr>
            <p:ph idx="1"/>
          </p:nvPr>
        </p:nvSpPr>
        <p:spPr>
          <a:xfrm>
            <a:off x="457200" y="1600200"/>
            <a:ext cx="8229600" cy="4883033"/>
          </a:xfrm>
        </p:spPr>
        <p:txBody>
          <a:bodyPr>
            <a:normAutofit fontScale="40000" lnSpcReduction="20000"/>
          </a:bodyPr>
          <a:lstStyle/>
          <a:p>
            <a:r>
              <a:rPr lang="en-US" dirty="0"/>
              <a:t>Dixon, Simon. 2007. “Evaluation of the Audio Beat Tracking System </a:t>
            </a:r>
            <a:r>
              <a:rPr lang="en-US" dirty="0" err="1"/>
              <a:t>BeatRoot</a:t>
            </a:r>
            <a:r>
              <a:rPr lang="en-US" dirty="0"/>
              <a:t>.” </a:t>
            </a:r>
            <a:r>
              <a:rPr lang="en-US" i="1" dirty="0"/>
              <a:t>Journal of New Music Research</a:t>
            </a:r>
            <a:r>
              <a:rPr lang="en-US" dirty="0"/>
              <a:t> 36, no. 1: 39-50.</a:t>
            </a:r>
            <a:endParaRPr lang="en-US" dirty="0" smtClean="0"/>
          </a:p>
          <a:p>
            <a:pPr>
              <a:buNone/>
            </a:pPr>
            <a:endParaRPr lang="en-US" dirty="0" smtClean="0"/>
          </a:p>
          <a:p>
            <a:r>
              <a:rPr lang="en-US" dirty="0"/>
              <a:t>Dreyfus, Stuart. 2002. "Richard Bellman on the birth of Dynamic Programming." </a:t>
            </a:r>
            <a:r>
              <a:rPr lang="en-US" i="1" dirty="0"/>
              <a:t>Operations Research</a:t>
            </a:r>
            <a:r>
              <a:rPr lang="en-US" dirty="0"/>
              <a:t> 50, no. 1: 48-51, http://www.wu.ac.at/usr/h99c/h9951826/bellman_dynprog.pdf (accessed 7 October 2009).</a:t>
            </a:r>
          </a:p>
          <a:p>
            <a:pPr>
              <a:buNone/>
            </a:pPr>
            <a:r>
              <a:rPr lang="en-US" dirty="0"/>
              <a:t> </a:t>
            </a:r>
          </a:p>
          <a:p>
            <a:r>
              <a:rPr lang="en-US" dirty="0"/>
              <a:t>Ellis, Daniel P. W. 2007. “Beat Tracking by Dynamic Programming.” </a:t>
            </a:r>
            <a:r>
              <a:rPr lang="en-US" i="1" dirty="0"/>
              <a:t>Journal of New Music Research</a:t>
            </a:r>
            <a:r>
              <a:rPr lang="en-US" dirty="0"/>
              <a:t> 36, no. 1: 51-60.</a:t>
            </a:r>
          </a:p>
          <a:p>
            <a:pPr>
              <a:buNone/>
            </a:pPr>
            <a:r>
              <a:rPr lang="en-US" dirty="0"/>
              <a:t> </a:t>
            </a:r>
          </a:p>
          <a:p>
            <a:r>
              <a:rPr lang="en-US" dirty="0"/>
              <a:t>McKinney, M. F., D. </a:t>
            </a:r>
            <a:r>
              <a:rPr lang="en-US" dirty="0" err="1"/>
              <a:t>Moelants</a:t>
            </a:r>
            <a:r>
              <a:rPr lang="en-US" dirty="0"/>
              <a:t>, M. E. P. Davies, and A. </a:t>
            </a:r>
            <a:r>
              <a:rPr lang="en-US" dirty="0" err="1"/>
              <a:t>Klapuri</a:t>
            </a:r>
            <a:r>
              <a:rPr lang="en-US" dirty="0"/>
              <a:t>. 2007. “Evaluation of Audio Beat Tracking and Music Tempo Extraction Algorithms.” </a:t>
            </a:r>
            <a:r>
              <a:rPr lang="en-US" i="1" dirty="0"/>
              <a:t>Journal of New Music Research</a:t>
            </a:r>
            <a:r>
              <a:rPr lang="en-US" dirty="0"/>
              <a:t> 36, no. 1: 1-16.</a:t>
            </a:r>
          </a:p>
          <a:p>
            <a:pPr>
              <a:buNone/>
            </a:pPr>
            <a:r>
              <a:rPr lang="en-US" dirty="0"/>
              <a:t> </a:t>
            </a:r>
          </a:p>
          <a:p>
            <a:r>
              <a:rPr lang="en-US" dirty="0"/>
              <a:t>Smith, David K</a:t>
            </a:r>
            <a:r>
              <a:rPr lang="en-US" dirty="0" smtClean="0"/>
              <a:t>., </a:t>
            </a:r>
            <a:r>
              <a:rPr lang="en-US" dirty="0"/>
              <a:t>and PASS </a:t>
            </a:r>
            <a:r>
              <a:rPr lang="en-US" dirty="0" err="1"/>
              <a:t>Maths</a:t>
            </a:r>
            <a:r>
              <a:rPr lang="en-US" dirty="0"/>
              <a:t>. 1997. “Dynamic programming: an introduction.” </a:t>
            </a:r>
            <a:r>
              <a:rPr lang="en-US" i="1" dirty="0"/>
              <a:t>+plus magazine</a:t>
            </a:r>
            <a:r>
              <a:rPr lang="en-US" dirty="0"/>
              <a:t>. http://plus.maths.org/issue3/dynamic/ (accessed 7 October 2009).</a:t>
            </a:r>
          </a:p>
          <a:p>
            <a:pPr>
              <a:buNone/>
            </a:pPr>
            <a:r>
              <a:rPr lang="en-US" dirty="0"/>
              <a:t> </a:t>
            </a:r>
          </a:p>
          <a:p>
            <a:r>
              <a:rPr lang="en-US" dirty="0"/>
              <a:t>Wikipedia contributors. 2009a. "Bellman equation." </a:t>
            </a:r>
            <a:r>
              <a:rPr lang="en-US" i="1" dirty="0"/>
              <a:t>Wikipedia, The Free Encyclopedia,</a:t>
            </a:r>
            <a:r>
              <a:rPr lang="en-US" dirty="0"/>
              <a:t> http://</a:t>
            </a:r>
            <a:r>
              <a:rPr lang="en-US" dirty="0" err="1"/>
              <a:t>en.wikipedia.org/wiki/Bellman_equation</a:t>
            </a:r>
            <a:r>
              <a:rPr lang="en-US" dirty="0"/>
              <a:t> (accessed 7 October 2009).</a:t>
            </a:r>
          </a:p>
          <a:p>
            <a:pPr>
              <a:buNone/>
            </a:pPr>
            <a:r>
              <a:rPr lang="en-US" dirty="0"/>
              <a:t> </a:t>
            </a:r>
          </a:p>
          <a:p>
            <a:r>
              <a:rPr lang="en-US" dirty="0"/>
              <a:t>Wikipedia contributors. 2009b. "Dynamic Programming." </a:t>
            </a:r>
            <a:r>
              <a:rPr lang="en-US" i="1" dirty="0"/>
              <a:t>Wikipedia, The Free Encyclopedia,</a:t>
            </a:r>
            <a:r>
              <a:rPr lang="en-US" dirty="0"/>
              <a:t> http://</a:t>
            </a:r>
            <a:r>
              <a:rPr lang="en-US" dirty="0" err="1"/>
              <a:t>en.wikipedia.org/wiki/Dynamic_programming</a:t>
            </a:r>
            <a:r>
              <a:rPr lang="en-US" dirty="0"/>
              <a:t> (accessed 7 October 2009).</a:t>
            </a:r>
          </a:p>
          <a:p>
            <a:pPr>
              <a:buNone/>
            </a:pPr>
            <a:r>
              <a:rPr lang="en-US" dirty="0"/>
              <a:t> </a:t>
            </a:r>
          </a:p>
          <a:p>
            <a:r>
              <a:rPr lang="en-US" dirty="0"/>
              <a:t>Wikipedia contributors. 2009c. "Recursion." </a:t>
            </a:r>
            <a:r>
              <a:rPr lang="en-US" i="1" dirty="0"/>
              <a:t>Wikipedia, The Free Encyclopedia,</a:t>
            </a:r>
            <a:r>
              <a:rPr lang="en-US" dirty="0"/>
              <a:t> http://</a:t>
            </a:r>
            <a:r>
              <a:rPr lang="en-US" dirty="0" err="1"/>
              <a:t>en.wikipedia.org</a:t>
            </a:r>
            <a:r>
              <a:rPr lang="en-US" dirty="0"/>
              <a:t>/wiki/Recursion (accessed 7 October 2009).</a:t>
            </a:r>
          </a:p>
          <a:p>
            <a:pPr>
              <a:buNone/>
            </a:pPr>
            <a:r>
              <a:rPr lang="en-US" dirty="0"/>
              <a:t> </a:t>
            </a:r>
          </a:p>
          <a:p>
            <a:r>
              <a:rPr lang="en-US" dirty="0"/>
              <a:t>Wright, Matthew, W. Andrew </a:t>
            </a:r>
            <a:r>
              <a:rPr lang="en-US" dirty="0" err="1"/>
              <a:t>Schloss</a:t>
            </a:r>
            <a:r>
              <a:rPr lang="en-US" dirty="0"/>
              <a:t>,</a:t>
            </a:r>
            <a:r>
              <a:rPr lang="en-US" dirty="0" smtClean="0"/>
              <a:t> and George </a:t>
            </a:r>
            <a:r>
              <a:rPr lang="en-US" dirty="0" err="1"/>
              <a:t>Tzanetakis</a:t>
            </a:r>
            <a:r>
              <a:rPr lang="en-US" dirty="0"/>
              <a:t>. 2008. “Analyzing Afro-Cuban Rhythm Using Rotation-Aware Clave Template Matching With Dynamic Programming.” </a:t>
            </a:r>
            <a:r>
              <a:rPr lang="en-US" i="1" dirty="0"/>
              <a:t>Proceedings of the International Conference on Music Information Retrieval (ISMIR) 2008. </a:t>
            </a:r>
            <a:r>
              <a:rPr lang="en-US" dirty="0"/>
              <a:t>Philadelphia, Pennsylvania.</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948</TotalTime>
  <Words>1013</Words>
  <Application>Microsoft Macintosh PowerPoint</Application>
  <PresentationFormat>On-screen Show (4:3)</PresentationFormat>
  <Paragraphs>68</Paragraphs>
  <Slides>9</Slides>
  <Notes>1</Notes>
  <HiddenSlides>0</HiddenSlides>
  <MMClips>0</MMClips>
  <ScaleCrop>false</ScaleCrop>
  <HeadingPairs>
    <vt:vector size="4" baseType="variant">
      <vt:variant>
        <vt:lpstr>Design Template</vt:lpstr>
      </vt:variant>
      <vt:variant>
        <vt:i4>1</vt:i4>
      </vt:variant>
      <vt:variant>
        <vt:lpstr>Slide Titles</vt:lpstr>
      </vt:variant>
      <vt:variant>
        <vt:i4>9</vt:i4>
      </vt:variant>
    </vt:vector>
  </HeadingPairs>
  <TitlesOfParts>
    <vt:vector size="10" baseType="lpstr">
      <vt:lpstr>Office Theme</vt:lpstr>
      <vt:lpstr>Dynamic Programming</vt:lpstr>
      <vt:lpstr>Background</vt:lpstr>
      <vt:lpstr>Mathematical</vt:lpstr>
      <vt:lpstr>Optimal Structure</vt:lpstr>
      <vt:lpstr>Overlapping Subproblems</vt:lpstr>
      <vt:lpstr>Potential Partner Problem</vt:lpstr>
      <vt:lpstr>Potential Partner Problem (continued)</vt:lpstr>
      <vt:lpstr>Application: Beat Tracking</vt:lpstr>
      <vt:lpstr>Bibliography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Dynamic Programming</dc:title>
  <dc:creator>Cedar Wingate</dc:creator>
  <cp:lastModifiedBy>Cedar Wingate</cp:lastModifiedBy>
  <cp:revision>2</cp:revision>
  <dcterms:created xsi:type="dcterms:W3CDTF">2009-10-08T03:16:55Z</dcterms:created>
  <dcterms:modified xsi:type="dcterms:W3CDTF">2009-10-08T19:05:44Z</dcterms:modified>
</cp:coreProperties>
</file>