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376458-3F66-482F-8084-E24B61C90FDD}" type="datetimeFigureOut">
              <a:rPr lang="en-US" smtClean="0"/>
              <a:t>10/8/2009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51073C-C817-4265-A0C3-77AB46C607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Owner\Desktop\kidswillbe.mp3" TargetMode="External"/><Relationship Id="rId1" Type="http://schemas.openxmlformats.org/officeDocument/2006/relationships/audio" Target="file:///C:\Documents%20and%20Settings\Owner\Desktop\fantasiaonatheme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ile:Em_old_faithful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doni MT" pitchFamily="18" charset="0"/>
              </a:rPr>
              <a:t>Gaussian Mixture Models</a:t>
            </a:r>
            <a:endParaRPr lang="en-US" dirty="0">
              <a:latin typeface="Bodoni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>
                <a:latin typeface="Bodoni MT" pitchFamily="18" charset="0"/>
              </a:rPr>
              <a:t>David Sears</a:t>
            </a:r>
          </a:p>
          <a:p>
            <a:r>
              <a:rPr lang="en-US" sz="1400" dirty="0" smtClean="0">
                <a:latin typeface="Bodoni MT" pitchFamily="18" charset="0"/>
              </a:rPr>
              <a:t>Music Information Retrieval</a:t>
            </a:r>
          </a:p>
          <a:p>
            <a:r>
              <a:rPr lang="en-US" sz="1400" dirty="0" smtClean="0">
                <a:latin typeface="Bodoni MT" pitchFamily="18" charset="0"/>
              </a:rPr>
              <a:t>October 8, 2009</a:t>
            </a:r>
            <a:endParaRPr lang="en-US" sz="14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GMMs provide a common method for the classification of data.</a:t>
            </a:r>
          </a:p>
          <a:p>
            <a:r>
              <a:rPr lang="en-US" dirty="0" smtClean="0"/>
              <a:t>The importance of choosing relevant features cannot be overestimated.</a:t>
            </a:r>
          </a:p>
          <a:p>
            <a:r>
              <a:rPr lang="en-US" dirty="0" smtClean="0"/>
              <a:t> </a:t>
            </a:r>
            <a:r>
              <a:rPr lang="en-US" dirty="0" smtClean="0"/>
              <a:t>What do we do with outliers, i.e. nonparametric data?</a:t>
            </a:r>
            <a:endParaRPr lang="en-US" dirty="0"/>
          </a:p>
        </p:txBody>
      </p:sp>
      <p:pic>
        <p:nvPicPr>
          <p:cNvPr id="4" name="Picture 3" descr="outli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962400"/>
            <a:ext cx="4495800" cy="24490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Bodoni MT" pitchFamily="18" charset="0"/>
              </a:rPr>
              <a:t>Classifying (Musical) Data: The Audio Mess</a:t>
            </a:r>
          </a:p>
          <a:p>
            <a:r>
              <a:rPr lang="en-US" dirty="0" smtClean="0">
                <a:latin typeface="Bodoni MT" pitchFamily="18" charset="0"/>
              </a:rPr>
              <a:t>Statistical Principles</a:t>
            </a:r>
          </a:p>
          <a:p>
            <a:r>
              <a:rPr lang="en-US" dirty="0" smtClean="0">
                <a:latin typeface="Bodoni MT" pitchFamily="18" charset="0"/>
              </a:rPr>
              <a:t>Gaussian Mixture Models</a:t>
            </a:r>
          </a:p>
          <a:p>
            <a:r>
              <a:rPr lang="en-US" dirty="0" smtClean="0">
                <a:latin typeface="Bodoni MT" pitchFamily="18" charset="0"/>
              </a:rPr>
              <a:t>Maximum Likelihood Estimation: EM Algorithm</a:t>
            </a:r>
          </a:p>
          <a:p>
            <a:r>
              <a:rPr lang="en-US" dirty="0" smtClean="0">
                <a:latin typeface="Bodoni MT" pitchFamily="18" charset="0"/>
              </a:rPr>
              <a:t>Applications to Music</a:t>
            </a:r>
          </a:p>
          <a:p>
            <a:r>
              <a:rPr lang="en-US" dirty="0" smtClean="0">
                <a:latin typeface="Bodoni MT" pitchFamily="18" charset="0"/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Classifying Data: The Audio Mess</a:t>
            </a:r>
            <a:endParaRPr lang="en-US" dirty="0"/>
          </a:p>
        </p:txBody>
      </p:sp>
      <p:pic>
        <p:nvPicPr>
          <p:cNvPr id="5" name="Content Placeholder 4" descr="wav file.jpg"/>
          <p:cNvPicPr>
            <a:picLocks noGrp="1" noChangeAspect="1"/>
          </p:cNvPicPr>
          <p:nvPr>
            <p:ph sz="quarter" idx="1"/>
          </p:nvPr>
        </p:nvPicPr>
        <p:blipFill>
          <a:blip r:embed="rId4"/>
          <a:stretch>
            <a:fillRect/>
          </a:stretch>
        </p:blipFill>
        <p:spPr>
          <a:xfrm>
            <a:off x="1524000" y="2124670"/>
            <a:ext cx="5609063" cy="2212633"/>
          </a:xfrm>
        </p:spPr>
      </p:pic>
      <p:pic>
        <p:nvPicPr>
          <p:cNvPr id="6" name="fantasiaonathe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590800" y="4800600"/>
            <a:ext cx="304800" cy="304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00200" y="479167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Melody</a:t>
            </a:r>
          </a:p>
          <a:p>
            <a:endParaRPr lang="en-US" dirty="0"/>
          </a:p>
          <a:p>
            <a:r>
              <a:rPr lang="en-US" dirty="0" smtClean="0"/>
              <a:t>Timbre  </a:t>
            </a:r>
            <a:endParaRPr lang="en-US" dirty="0"/>
          </a:p>
        </p:txBody>
      </p:sp>
      <p:pic>
        <p:nvPicPr>
          <p:cNvPr id="8" name="kidswillbe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2590800" y="5334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7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42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Principles</a:t>
            </a:r>
            <a:endParaRPr lang="en-US" dirty="0"/>
          </a:p>
        </p:txBody>
      </p:sp>
      <p:pic>
        <p:nvPicPr>
          <p:cNvPr id="4" name="Content Placeholder 3" descr="normal dist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343400" y="3886200"/>
            <a:ext cx="3390900" cy="2468880"/>
          </a:xfr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doni MT" pitchFamily="18" charset="0"/>
                <a:ea typeface="+mn-ea"/>
                <a:cs typeface="+mn-cs"/>
              </a:rPr>
              <a:t>Gaussian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doni MT" pitchFamily="18" charset="0"/>
                <a:ea typeface="+mn-ea"/>
                <a:cs typeface="+mn-cs"/>
              </a:rPr>
              <a:t> (Normal) Distribution is a continuous probability distribution that describes data that cluster around a mean.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dirty="0">
                <a:latin typeface="Bodoni MT" pitchFamily="18" charset="0"/>
              </a:rPr>
              <a:t> </a:t>
            </a:r>
            <a:r>
              <a:rPr lang="en-US" sz="2400" dirty="0" smtClean="0">
                <a:latin typeface="Bodoni MT" pitchFamily="18" charset="0"/>
              </a:rPr>
              <a:t>The probability density function provides a theoretical estimate of a sample of data.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doni MT" pitchFamily="18" charset="0"/>
              <a:ea typeface="+mn-ea"/>
              <a:cs typeface="+mn-cs"/>
            </a:endParaRPr>
          </a:p>
        </p:txBody>
      </p:sp>
      <p:pic>
        <p:nvPicPr>
          <p:cNvPr id="11" name="Picture 10" descr="clustered da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657600"/>
            <a:ext cx="3124200" cy="29289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Gaussian Mixture Model</a:t>
            </a:r>
            <a:endParaRPr lang="en-US" dirty="0"/>
          </a:p>
        </p:txBody>
      </p:sp>
      <p:pic>
        <p:nvPicPr>
          <p:cNvPr id="4" name="Content Placeholder 3" descr="Gaussian-mixture-example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40280" y="3429000"/>
            <a:ext cx="3931920" cy="3276600"/>
          </a:xfr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dirty="0" smtClean="0">
                <a:latin typeface="Bodoni MT" pitchFamily="18" charset="0"/>
              </a:rPr>
              <a:t>A GMM can be understood simply as a number of Gaussians introduced into a population of data in order to classify each of the possible</a:t>
            </a:r>
            <a:r>
              <a:rPr lang="en-US" sz="2400" dirty="0">
                <a:latin typeface="Bodoni MT" pitchFamily="18" charset="0"/>
              </a:rPr>
              <a:t> </a:t>
            </a:r>
            <a:r>
              <a:rPr lang="en-US" sz="2400" dirty="0" smtClean="0">
                <a:latin typeface="Bodoni MT" pitchFamily="18" charset="0"/>
              </a:rPr>
              <a:t>sample clusters, each of which could refer to our classes (timbre, melody, etc.).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dirty="0">
                <a:latin typeface="Bodoni MT" pitchFamily="18" charset="0"/>
              </a:rPr>
              <a:t> </a:t>
            </a:r>
            <a:r>
              <a:rPr lang="en-US" sz="2400" dirty="0" smtClean="0">
                <a:latin typeface="Bodoni MT" pitchFamily="18" charset="0"/>
              </a:rPr>
              <a:t>The mixture densities must be decomposed.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Estimation: </a:t>
            </a:r>
            <a:br>
              <a:rPr lang="en-US" dirty="0" smtClean="0"/>
            </a:br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429000"/>
          </a:xfrm>
        </p:spPr>
        <p:txBody>
          <a:bodyPr/>
          <a:lstStyle/>
          <a:p>
            <a:r>
              <a:rPr lang="en-US" dirty="0" smtClean="0"/>
              <a:t>How do you determine the weights of each of the Gaussian distributions?</a:t>
            </a:r>
          </a:p>
          <a:p>
            <a:endParaRPr lang="en-US" dirty="0" smtClean="0"/>
          </a:p>
          <a:p>
            <a:r>
              <a:rPr lang="en-US" dirty="0" smtClean="0"/>
              <a:t> Maximum likelihood (ML) estimation is a method for fitting a statistical model to the data.  It roughly corresponds to least squares.</a:t>
            </a:r>
          </a:p>
          <a:p>
            <a:pPr>
              <a:buNone/>
            </a:pPr>
            <a:endParaRPr lang="en-US" sz="1600" dirty="0" smtClean="0"/>
          </a:p>
          <a:p>
            <a:pPr algn="ctr">
              <a:buNone/>
            </a:pPr>
            <a:r>
              <a:rPr lang="en-US" b="1" dirty="0" smtClean="0"/>
              <a:t>Standard Error = √∑(</a:t>
            </a:r>
            <a:r>
              <a:rPr lang="en-US" b="1" dirty="0" smtClean="0"/>
              <a:t>x-µ)</a:t>
            </a:r>
            <a:r>
              <a:rPr lang="en-US" b="1" baseline="30000" dirty="0" smtClean="0"/>
              <a:t>2</a:t>
            </a:r>
          </a:p>
          <a:p>
            <a:pPr algn="ctr">
              <a:buNone/>
            </a:pPr>
            <a:endParaRPr lang="en-US" b="1" baseline="30000" dirty="0" smtClean="0"/>
          </a:p>
          <a:p>
            <a:pPr algn="ctr">
              <a:buNone/>
            </a:pPr>
            <a:endParaRPr lang="en-US" b="1" baseline="30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876800"/>
            <a:ext cx="7467600" cy="3429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1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400" b="1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800600"/>
            <a:ext cx="74676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dirty="0" smtClean="0"/>
              <a:t>ML estimates require a priori information about class weights, information that isn’t known in GMM.</a:t>
            </a:r>
            <a:endParaRPr kumimoji="0" lang="en-US" sz="2400" b="1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400" b="1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Expectation-Maximization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124200"/>
          </a:xfrm>
        </p:spPr>
        <p:txBody>
          <a:bodyPr/>
          <a:lstStyle/>
          <a:p>
            <a:r>
              <a:rPr lang="en-US" dirty="0" smtClean="0"/>
              <a:t>EM is an iterative procedure consisting of two processes: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E-step: the missing data are estimated given the observed data and the current estimate of the model parameters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M-step: The likelihood function is maximized under the assumption that the missing data are known (thanks to the E-step). </a:t>
            </a:r>
          </a:p>
          <a:p>
            <a:pPr marL="822960" lvl="1" indent="-45720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648200"/>
            <a:ext cx="746760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each iteration the algorithm converges toward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ML estimate.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EM Example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to MIR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Instrument Classification (Marques </a:t>
            </a:r>
            <a:r>
              <a:rPr lang="en-US" i="1" dirty="0" smtClean="0"/>
              <a:t>et al</a:t>
            </a:r>
            <a:r>
              <a:rPr lang="en-US" dirty="0" smtClean="0"/>
              <a:t> 1999)</a:t>
            </a:r>
          </a:p>
          <a:p>
            <a:r>
              <a:rPr lang="en-US" dirty="0" smtClean="0"/>
              <a:t>Sound segments .2 seconds in length</a:t>
            </a:r>
          </a:p>
          <a:p>
            <a:r>
              <a:rPr lang="en-US" dirty="0" smtClean="0"/>
              <a:t>3 features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Linear prediction features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err="1" smtClean="0"/>
              <a:t>Cepstral</a:t>
            </a:r>
            <a:r>
              <a:rPr lang="en-US" dirty="0" smtClean="0"/>
              <a:t> features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Mel </a:t>
            </a:r>
            <a:r>
              <a:rPr lang="en-US" dirty="0" err="1" smtClean="0"/>
              <a:t>cepstral</a:t>
            </a:r>
            <a:r>
              <a:rPr lang="en-US" dirty="0" smtClean="0"/>
              <a:t> features</a:t>
            </a:r>
          </a:p>
          <a:p>
            <a:pPr marL="822960" lvl="1" indent="-457200">
              <a:buFont typeface="+mj-lt"/>
              <a:buAutoNum type="arabicPeriod"/>
            </a:pPr>
            <a:endParaRPr lang="en-US" dirty="0" smtClean="0"/>
          </a:p>
          <a:p>
            <a:pPr marL="82296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114800"/>
            <a:ext cx="7467600" cy="190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dirty="0" smtClean="0"/>
              <a:t>Results: The </a:t>
            </a:r>
            <a:r>
              <a:rPr lang="en-US" sz="2400" dirty="0" err="1" smtClean="0"/>
              <a:t>mel</a:t>
            </a:r>
            <a:r>
              <a:rPr lang="en-US" sz="2400" dirty="0" smtClean="0"/>
              <a:t> </a:t>
            </a:r>
            <a:r>
              <a:rPr lang="en-US" sz="2400" dirty="0" err="1" smtClean="0"/>
              <a:t>cepstral</a:t>
            </a:r>
            <a:r>
              <a:rPr lang="en-US" sz="2400" dirty="0" smtClean="0"/>
              <a:t> feature set gave the best results, with an overall error rate of 37%.</a:t>
            </a: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marR="0" lvl="1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to MIR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908048"/>
            <a:ext cx="7467600" cy="4873752"/>
          </a:xfrm>
        </p:spPr>
        <p:txBody>
          <a:bodyPr/>
          <a:lstStyle/>
          <a:p>
            <a:r>
              <a:rPr lang="en-US" dirty="0" smtClean="0"/>
              <a:t>Melodic Lines (</a:t>
            </a:r>
            <a:r>
              <a:rPr lang="en-US" dirty="0" err="1" smtClean="0"/>
              <a:t>Marolt</a:t>
            </a:r>
            <a:r>
              <a:rPr lang="en-US" dirty="0" smtClean="0"/>
              <a:t> 2004)</a:t>
            </a:r>
          </a:p>
          <a:p>
            <a:r>
              <a:rPr lang="en-US" dirty="0" err="1" smtClean="0"/>
              <a:t>Marolt</a:t>
            </a:r>
            <a:r>
              <a:rPr lang="en-US" dirty="0" smtClean="0"/>
              <a:t> employed a GMM to classify and extract melodic lines from an Aretha Franklin recording of “Respect” using only pitch information.</a:t>
            </a:r>
          </a:p>
          <a:p>
            <a:r>
              <a:rPr lang="en-US" dirty="0" smtClean="0"/>
              <a:t>The EM algorithm honed in on the dominant pitch in the observed PDF.</a:t>
            </a:r>
          </a:p>
          <a:p>
            <a:r>
              <a:rPr lang="en-US" dirty="0" smtClean="0"/>
              <a:t>For lead vocals, the GMM classified with an accuracy of .93. </a:t>
            </a:r>
            <a:endParaRPr lang="en-US" dirty="0"/>
          </a:p>
        </p:txBody>
      </p:sp>
      <p:pic>
        <p:nvPicPr>
          <p:cNvPr id="4" name="Picture 3" descr="frankl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519793"/>
            <a:ext cx="1460500" cy="169000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412</Words>
  <Application>Microsoft Office PowerPoint</Application>
  <PresentationFormat>On-screen Show (4:3)</PresentationFormat>
  <Paragraphs>51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Gaussian Mixture Models</vt:lpstr>
      <vt:lpstr>Outline</vt:lpstr>
      <vt:lpstr>Classifying Data: The Audio Mess</vt:lpstr>
      <vt:lpstr>Statistical Principles</vt:lpstr>
      <vt:lpstr>The Gaussian Mixture Model</vt:lpstr>
      <vt:lpstr>Maximum Likelihood Estimation:  The Problem</vt:lpstr>
      <vt:lpstr>Expectation-Maximization Algorithm</vt:lpstr>
      <vt:lpstr>Applications to MIR</vt:lpstr>
      <vt:lpstr>Applications to MIR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Gaussian Mixture Models</dc:title>
  <dc:creator>David Sears</dc:creator>
  <cp:lastModifiedBy>David Sears</cp:lastModifiedBy>
  <cp:revision>9</cp:revision>
  <dcterms:created xsi:type="dcterms:W3CDTF">2009-10-08T05:06:15Z</dcterms:created>
  <dcterms:modified xsi:type="dcterms:W3CDTF">2009-10-08T06:37:09Z</dcterms:modified>
</cp:coreProperties>
</file>