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AV" ContentType="audio/wav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8"/>
  </p:notesMasterIdLst>
  <p:sldIdLst>
    <p:sldId id="260" r:id="rId2"/>
    <p:sldId id="257" r:id="rId3"/>
    <p:sldId id="259" r:id="rId4"/>
    <p:sldId id="256" r:id="rId5"/>
    <p:sldId id="269" r:id="rId6"/>
    <p:sldId id="272" r:id="rId7"/>
    <p:sldId id="263" r:id="rId8"/>
    <p:sldId id="268" r:id="rId9"/>
    <p:sldId id="273" r:id="rId10"/>
    <p:sldId id="274" r:id="rId11"/>
    <p:sldId id="276" r:id="rId12"/>
    <p:sldId id="275" r:id="rId13"/>
    <p:sldId id="290" r:id="rId14"/>
    <p:sldId id="278" r:id="rId15"/>
    <p:sldId id="293" r:id="rId16"/>
    <p:sldId id="264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4" autoAdjust="0"/>
    <p:restoredTop sz="78602" autoAdjust="0"/>
  </p:normalViewPr>
  <p:slideViewPr>
    <p:cSldViewPr>
      <p:cViewPr varScale="1">
        <p:scale>
          <a:sx n="67" d="100"/>
          <a:sy n="67" d="100"/>
        </p:scale>
        <p:origin x="-12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FBF9EF-AF5E-8D4C-8BC8-FDF37F6C73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79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CC4D6-096D-D647-B6E2-04334494A5AA}" type="slidenum">
              <a:rPr lang="en-US"/>
              <a:pPr/>
              <a:t>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F73B5-12E0-9447-A17C-25BAC18E337A}" type="slidenum">
              <a:rPr lang="en-US"/>
              <a:pPr/>
              <a:t>10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93F30-8A8D-024A-97AD-52B55465F00F}" type="slidenum">
              <a:rPr lang="en-US"/>
              <a:pPr/>
              <a:t>11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FA8DC-DD24-9340-AB48-5E154B7A855C}" type="slidenum">
              <a:rPr lang="en-US"/>
              <a:pPr/>
              <a:t>12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930D1-3A58-C24C-B112-BA29B734FC85}" type="slidenum">
              <a:rPr lang="en-US"/>
              <a:pPr/>
              <a:t>13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1A597-1D36-6943-AAD2-291E457B8696}" type="slidenum">
              <a:rPr lang="en-US"/>
              <a:pPr/>
              <a:t>14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14820-7068-4F46-BEDA-931346B64687}" type="slidenum">
              <a:rPr lang="en-US"/>
              <a:pPr/>
              <a:t>15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5EFD2-F967-E54B-A529-DB4D5903E9C0}" type="slidenum">
              <a:rPr lang="en-US"/>
              <a:pPr/>
              <a:t>16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Waldstein Op.56 C+</a:t>
            </a:r>
          </a:p>
          <a:p>
            <a:r>
              <a:rPr lang="en-US"/>
              <a:t>Pathetique Op. 13 C-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928C7-1654-DC49-B035-E7D08C291D9D}" type="slidenum">
              <a:rPr lang="en-US"/>
              <a:pPr/>
              <a:t>2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B79D9-D205-0A46-97EB-937793D8EED2}" type="slidenum">
              <a:rPr lang="en-US"/>
              <a:pPr/>
              <a:t>3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D1669-2B54-194C-BE67-A018867DF450}" type="slidenum">
              <a:rPr lang="en-US"/>
              <a:pPr/>
              <a:t>4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7FB50A-13E7-B442-8B9E-9D7B20E76E17}" type="slidenum">
              <a:rPr lang="en-US"/>
              <a:pPr/>
              <a:t>5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F7EFB-EB84-794B-A50A-64261375999D}" type="slidenum">
              <a:rPr lang="en-US"/>
              <a:pPr/>
              <a:t>6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B488C-FA66-384F-9710-EE77604E67F2}" type="slidenum">
              <a:rPr lang="en-US"/>
              <a:pPr/>
              <a:t>7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Musical Instrument Digital Interface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23BA19-7038-5748-82A1-CF8FAEAD5B69}" type="slidenum">
              <a:rPr lang="en-US"/>
              <a:pPr/>
              <a:t>8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/ stemup</a:t>
            </a:r>
          </a:p>
          <a:p>
            <a:r>
              <a:rPr lang="en-US"/>
              <a:t>\ stemdown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59629-6E88-3E43-82E0-21A74BD0B355}" type="slidenum">
              <a:rPr lang="en-US"/>
              <a:pPr/>
              <a:t>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4" name="Group 4"/>
            <p:cNvGrpSpPr>
              <a:grpSpLocks/>
            </p:cNvGrpSpPr>
            <p:nvPr userDrawn="1"/>
          </p:nvGrpSpPr>
          <p:grpSpPr bwMode="auto">
            <a:xfrm>
              <a:off x="1728" y="1409"/>
              <a:ext cx="4027" cy="2906"/>
              <a:chOff x="1728" y="1409"/>
              <a:chExt cx="4027" cy="2906"/>
            </a:xfrm>
          </p:grpSpPr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3231" y="1409"/>
                <a:ext cx="2296" cy="1469"/>
              </a:xfrm>
              <a:custGeom>
                <a:avLst/>
                <a:gdLst>
                  <a:gd name="T0" fmla="*/ 982 w 2296"/>
                  <a:gd name="T1" fmla="*/ 1061 h 1469"/>
                  <a:gd name="T2" fmla="*/ 1357 w 2296"/>
                  <a:gd name="T3" fmla="*/ 1012 h 1469"/>
                  <a:gd name="T4" fmla="*/ 1666 w 2296"/>
                  <a:gd name="T5" fmla="*/ 957 h 1469"/>
                  <a:gd name="T6" fmla="*/ 1916 w 2296"/>
                  <a:gd name="T7" fmla="*/ 897 h 1469"/>
                  <a:gd name="T8" fmla="*/ 2100 w 2296"/>
                  <a:gd name="T9" fmla="*/ 832 h 1469"/>
                  <a:gd name="T10" fmla="*/ 2220 w 2296"/>
                  <a:gd name="T11" fmla="*/ 756 h 1469"/>
                  <a:gd name="T12" fmla="*/ 2285 w 2296"/>
                  <a:gd name="T13" fmla="*/ 669 h 1469"/>
                  <a:gd name="T14" fmla="*/ 2290 w 2296"/>
                  <a:gd name="T15" fmla="*/ 560 h 1469"/>
                  <a:gd name="T16" fmla="*/ 2241 w 2296"/>
                  <a:gd name="T17" fmla="*/ 457 h 1469"/>
                  <a:gd name="T18" fmla="*/ 2144 w 2296"/>
                  <a:gd name="T19" fmla="*/ 364 h 1469"/>
                  <a:gd name="T20" fmla="*/ 2008 w 2296"/>
                  <a:gd name="T21" fmla="*/ 277 h 1469"/>
                  <a:gd name="T22" fmla="*/ 1769 w 2296"/>
                  <a:gd name="T23" fmla="*/ 157 h 1469"/>
                  <a:gd name="T24" fmla="*/ 1612 w 2296"/>
                  <a:gd name="T25" fmla="*/ 92 h 1469"/>
                  <a:gd name="T26" fmla="*/ 1476 w 2296"/>
                  <a:gd name="T27" fmla="*/ 43 h 1469"/>
                  <a:gd name="T28" fmla="*/ 1384 w 2296"/>
                  <a:gd name="T29" fmla="*/ 10 h 1469"/>
                  <a:gd name="T30" fmla="*/ 1346 w 2296"/>
                  <a:gd name="T31" fmla="*/ 0 h 1469"/>
                  <a:gd name="T32" fmla="*/ 1655 w 2296"/>
                  <a:gd name="T33" fmla="*/ 119 h 1469"/>
                  <a:gd name="T34" fmla="*/ 1948 w 2296"/>
                  <a:gd name="T35" fmla="*/ 255 h 1469"/>
                  <a:gd name="T36" fmla="*/ 2068 w 2296"/>
                  <a:gd name="T37" fmla="*/ 326 h 1469"/>
                  <a:gd name="T38" fmla="*/ 2171 w 2296"/>
                  <a:gd name="T39" fmla="*/ 402 h 1469"/>
                  <a:gd name="T40" fmla="*/ 2236 w 2296"/>
                  <a:gd name="T41" fmla="*/ 478 h 1469"/>
                  <a:gd name="T42" fmla="*/ 2263 w 2296"/>
                  <a:gd name="T43" fmla="*/ 560 h 1469"/>
                  <a:gd name="T44" fmla="*/ 2241 w 2296"/>
                  <a:gd name="T45" fmla="*/ 636 h 1469"/>
                  <a:gd name="T46" fmla="*/ 2171 w 2296"/>
                  <a:gd name="T47" fmla="*/ 702 h 1469"/>
                  <a:gd name="T48" fmla="*/ 2062 w 2296"/>
                  <a:gd name="T49" fmla="*/ 756 h 1469"/>
                  <a:gd name="T50" fmla="*/ 1921 w 2296"/>
                  <a:gd name="T51" fmla="*/ 800 h 1469"/>
                  <a:gd name="T52" fmla="*/ 1748 w 2296"/>
                  <a:gd name="T53" fmla="*/ 843 h 1469"/>
                  <a:gd name="T54" fmla="*/ 1351 w 2296"/>
                  <a:gd name="T55" fmla="*/ 908 h 1469"/>
                  <a:gd name="T56" fmla="*/ 923 w 2296"/>
                  <a:gd name="T57" fmla="*/ 968 h 1469"/>
                  <a:gd name="T58" fmla="*/ 521 w 2296"/>
                  <a:gd name="T59" fmla="*/ 1028 h 1469"/>
                  <a:gd name="T60" fmla="*/ 353 w 2296"/>
                  <a:gd name="T61" fmla="*/ 1066 h 1469"/>
                  <a:gd name="T62" fmla="*/ 206 w 2296"/>
                  <a:gd name="T63" fmla="*/ 1104 h 1469"/>
                  <a:gd name="T64" fmla="*/ 92 w 2296"/>
                  <a:gd name="T65" fmla="*/ 1148 h 1469"/>
                  <a:gd name="T66" fmla="*/ 22 w 2296"/>
                  <a:gd name="T67" fmla="*/ 1202 h 1469"/>
                  <a:gd name="T68" fmla="*/ 0 w 2296"/>
                  <a:gd name="T69" fmla="*/ 1262 h 1469"/>
                  <a:gd name="T70" fmla="*/ 27 w 2296"/>
                  <a:gd name="T71" fmla="*/ 1327 h 1469"/>
                  <a:gd name="T72" fmla="*/ 98 w 2296"/>
                  <a:gd name="T73" fmla="*/ 1382 h 1469"/>
                  <a:gd name="T74" fmla="*/ 196 w 2296"/>
                  <a:gd name="T75" fmla="*/ 1425 h 1469"/>
                  <a:gd name="T76" fmla="*/ 326 w 2296"/>
                  <a:gd name="T77" fmla="*/ 1469 h 1469"/>
                  <a:gd name="T78" fmla="*/ 217 w 2296"/>
                  <a:gd name="T79" fmla="*/ 1414 h 1469"/>
                  <a:gd name="T80" fmla="*/ 147 w 2296"/>
                  <a:gd name="T81" fmla="*/ 1360 h 1469"/>
                  <a:gd name="T82" fmla="*/ 120 w 2296"/>
                  <a:gd name="T83" fmla="*/ 1306 h 1469"/>
                  <a:gd name="T84" fmla="*/ 141 w 2296"/>
                  <a:gd name="T85" fmla="*/ 1257 h 1469"/>
                  <a:gd name="T86" fmla="*/ 212 w 2296"/>
                  <a:gd name="T87" fmla="*/ 1208 h 1469"/>
                  <a:gd name="T88" fmla="*/ 342 w 2296"/>
                  <a:gd name="T89" fmla="*/ 1164 h 1469"/>
                  <a:gd name="T90" fmla="*/ 527 w 2296"/>
                  <a:gd name="T91" fmla="*/ 1121 h 1469"/>
                  <a:gd name="T92" fmla="*/ 771 w 2296"/>
                  <a:gd name="T93" fmla="*/ 1088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6" h="1469">
                    <a:moveTo>
                      <a:pt x="771" y="1088"/>
                    </a:moveTo>
                    <a:lnTo>
                      <a:pt x="982" y="1061"/>
                    </a:lnTo>
                    <a:lnTo>
                      <a:pt x="1178" y="1034"/>
                    </a:lnTo>
                    <a:lnTo>
                      <a:pt x="1357" y="1012"/>
                    </a:lnTo>
                    <a:lnTo>
                      <a:pt x="1520" y="985"/>
                    </a:lnTo>
                    <a:lnTo>
                      <a:pt x="1666" y="957"/>
                    </a:lnTo>
                    <a:lnTo>
                      <a:pt x="1796" y="930"/>
                    </a:lnTo>
                    <a:lnTo>
                      <a:pt x="1916" y="897"/>
                    </a:lnTo>
                    <a:lnTo>
                      <a:pt x="2013" y="870"/>
                    </a:lnTo>
                    <a:lnTo>
                      <a:pt x="2100" y="832"/>
                    </a:lnTo>
                    <a:lnTo>
                      <a:pt x="2171" y="800"/>
                    </a:lnTo>
                    <a:lnTo>
                      <a:pt x="2220" y="756"/>
                    </a:lnTo>
                    <a:lnTo>
                      <a:pt x="2263" y="712"/>
                    </a:lnTo>
                    <a:lnTo>
                      <a:pt x="2285" y="669"/>
                    </a:lnTo>
                    <a:lnTo>
                      <a:pt x="2296" y="614"/>
                    </a:lnTo>
                    <a:lnTo>
                      <a:pt x="2290" y="560"/>
                    </a:lnTo>
                    <a:lnTo>
                      <a:pt x="2269" y="500"/>
                    </a:lnTo>
                    <a:lnTo>
                      <a:pt x="2241" y="457"/>
                    </a:lnTo>
                    <a:lnTo>
                      <a:pt x="2198" y="408"/>
                    </a:lnTo>
                    <a:lnTo>
                      <a:pt x="2144" y="364"/>
                    </a:lnTo>
                    <a:lnTo>
                      <a:pt x="2079" y="321"/>
                    </a:lnTo>
                    <a:lnTo>
                      <a:pt x="2008" y="277"/>
                    </a:lnTo>
                    <a:lnTo>
                      <a:pt x="1927" y="234"/>
                    </a:lnTo>
                    <a:lnTo>
                      <a:pt x="1769" y="157"/>
                    </a:lnTo>
                    <a:lnTo>
                      <a:pt x="1688" y="125"/>
                    </a:lnTo>
                    <a:lnTo>
                      <a:pt x="1612" y="92"/>
                    </a:lnTo>
                    <a:lnTo>
                      <a:pt x="1536" y="65"/>
                    </a:lnTo>
                    <a:lnTo>
                      <a:pt x="1476" y="43"/>
                    </a:lnTo>
                    <a:lnTo>
                      <a:pt x="1422" y="27"/>
                    </a:lnTo>
                    <a:lnTo>
                      <a:pt x="1384" y="10"/>
                    </a:lnTo>
                    <a:lnTo>
                      <a:pt x="1357" y="5"/>
                    </a:lnTo>
                    <a:lnTo>
                      <a:pt x="1346" y="0"/>
                    </a:lnTo>
                    <a:lnTo>
                      <a:pt x="1498" y="54"/>
                    </a:lnTo>
                    <a:lnTo>
                      <a:pt x="1655" y="119"/>
                    </a:lnTo>
                    <a:lnTo>
                      <a:pt x="1807" y="185"/>
                    </a:lnTo>
                    <a:lnTo>
                      <a:pt x="1948" y="255"/>
                    </a:lnTo>
                    <a:lnTo>
                      <a:pt x="2013" y="288"/>
                    </a:lnTo>
                    <a:lnTo>
                      <a:pt x="2068" y="326"/>
                    </a:lnTo>
                    <a:lnTo>
                      <a:pt x="2122" y="364"/>
                    </a:lnTo>
                    <a:lnTo>
                      <a:pt x="2171" y="402"/>
                    </a:lnTo>
                    <a:lnTo>
                      <a:pt x="2209" y="440"/>
                    </a:lnTo>
                    <a:lnTo>
                      <a:pt x="2236" y="478"/>
                    </a:lnTo>
                    <a:lnTo>
                      <a:pt x="2252" y="522"/>
                    </a:lnTo>
                    <a:lnTo>
                      <a:pt x="2263" y="560"/>
                    </a:lnTo>
                    <a:lnTo>
                      <a:pt x="2258" y="598"/>
                    </a:lnTo>
                    <a:lnTo>
                      <a:pt x="2241" y="636"/>
                    </a:lnTo>
                    <a:lnTo>
                      <a:pt x="2214" y="669"/>
                    </a:lnTo>
                    <a:lnTo>
                      <a:pt x="2171" y="702"/>
                    </a:lnTo>
                    <a:lnTo>
                      <a:pt x="2122" y="729"/>
                    </a:lnTo>
                    <a:lnTo>
                      <a:pt x="2062" y="756"/>
                    </a:lnTo>
                    <a:lnTo>
                      <a:pt x="1997" y="778"/>
                    </a:lnTo>
                    <a:lnTo>
                      <a:pt x="1921" y="800"/>
                    </a:lnTo>
                    <a:lnTo>
                      <a:pt x="1834" y="821"/>
                    </a:lnTo>
                    <a:lnTo>
                      <a:pt x="1748" y="843"/>
                    </a:lnTo>
                    <a:lnTo>
                      <a:pt x="1552" y="876"/>
                    </a:lnTo>
                    <a:lnTo>
                      <a:pt x="1351" y="908"/>
                    </a:lnTo>
                    <a:lnTo>
                      <a:pt x="1134" y="941"/>
                    </a:lnTo>
                    <a:lnTo>
                      <a:pt x="923" y="968"/>
                    </a:lnTo>
                    <a:lnTo>
                      <a:pt x="716" y="995"/>
                    </a:lnTo>
                    <a:lnTo>
                      <a:pt x="521" y="1028"/>
                    </a:lnTo>
                    <a:lnTo>
                      <a:pt x="434" y="1044"/>
                    </a:lnTo>
                    <a:lnTo>
                      <a:pt x="353" y="1066"/>
                    </a:lnTo>
                    <a:lnTo>
                      <a:pt x="277" y="1082"/>
                    </a:lnTo>
                    <a:lnTo>
                      <a:pt x="206" y="1104"/>
                    </a:lnTo>
                    <a:lnTo>
                      <a:pt x="147" y="1126"/>
                    </a:lnTo>
                    <a:lnTo>
                      <a:pt x="92" y="1148"/>
                    </a:lnTo>
                    <a:lnTo>
                      <a:pt x="54" y="1175"/>
                    </a:lnTo>
                    <a:lnTo>
                      <a:pt x="22" y="1202"/>
                    </a:lnTo>
                    <a:lnTo>
                      <a:pt x="6" y="1229"/>
                    </a:lnTo>
                    <a:lnTo>
                      <a:pt x="0" y="1262"/>
                    </a:lnTo>
                    <a:lnTo>
                      <a:pt x="11" y="1295"/>
                    </a:lnTo>
                    <a:lnTo>
                      <a:pt x="27" y="1327"/>
                    </a:lnTo>
                    <a:lnTo>
                      <a:pt x="54" y="1355"/>
                    </a:lnTo>
                    <a:lnTo>
                      <a:pt x="98" y="1382"/>
                    </a:lnTo>
                    <a:lnTo>
                      <a:pt x="141" y="1404"/>
                    </a:lnTo>
                    <a:lnTo>
                      <a:pt x="196" y="1425"/>
                    </a:lnTo>
                    <a:lnTo>
                      <a:pt x="261" y="1447"/>
                    </a:lnTo>
                    <a:lnTo>
                      <a:pt x="326" y="1469"/>
                    </a:lnTo>
                    <a:lnTo>
                      <a:pt x="266" y="1442"/>
                    </a:lnTo>
                    <a:lnTo>
                      <a:pt x="217" y="1414"/>
                    </a:lnTo>
                    <a:lnTo>
                      <a:pt x="174" y="1387"/>
                    </a:lnTo>
                    <a:lnTo>
                      <a:pt x="147" y="1360"/>
                    </a:lnTo>
                    <a:lnTo>
                      <a:pt x="125" y="1333"/>
                    </a:lnTo>
                    <a:lnTo>
                      <a:pt x="120" y="1306"/>
                    </a:lnTo>
                    <a:lnTo>
                      <a:pt x="125" y="1278"/>
                    </a:lnTo>
                    <a:lnTo>
                      <a:pt x="141" y="1257"/>
                    </a:lnTo>
                    <a:lnTo>
                      <a:pt x="174" y="1229"/>
                    </a:lnTo>
                    <a:lnTo>
                      <a:pt x="212" y="1208"/>
                    </a:lnTo>
                    <a:lnTo>
                      <a:pt x="272" y="1186"/>
                    </a:lnTo>
                    <a:lnTo>
                      <a:pt x="342" y="1164"/>
                    </a:lnTo>
                    <a:lnTo>
                      <a:pt x="423" y="1142"/>
                    </a:lnTo>
                    <a:lnTo>
                      <a:pt x="527" y="1121"/>
                    </a:lnTo>
                    <a:lnTo>
                      <a:pt x="641" y="1104"/>
                    </a:lnTo>
                    <a:lnTo>
                      <a:pt x="771" y="1088"/>
                    </a:lnTo>
                    <a:lnTo>
                      <a:pt x="771" y="108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b" anchorCtr="0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592D09E-FA96-8F48-BB2C-7B9C9694BC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3679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4519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550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1274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0956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8583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7517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5988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1360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3460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0" name="Group 4"/>
            <p:cNvGrpSpPr>
              <a:grpSpLocks/>
            </p:cNvGrpSpPr>
            <p:nvPr userDrawn="1"/>
          </p:nvGrpSpPr>
          <p:grpSpPr bwMode="auto">
            <a:xfrm>
              <a:off x="1728" y="1409"/>
              <a:ext cx="4027" cy="2906"/>
              <a:chOff x="1728" y="1409"/>
              <a:chExt cx="4027" cy="2906"/>
            </a:xfrm>
          </p:grpSpPr>
          <p:sp>
            <p:nvSpPr>
              <p:cNvPr id="4101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3231" y="1409"/>
                <a:ext cx="2296" cy="1469"/>
              </a:xfrm>
              <a:custGeom>
                <a:avLst/>
                <a:gdLst>
                  <a:gd name="T0" fmla="*/ 982 w 2296"/>
                  <a:gd name="T1" fmla="*/ 1061 h 1469"/>
                  <a:gd name="T2" fmla="*/ 1357 w 2296"/>
                  <a:gd name="T3" fmla="*/ 1012 h 1469"/>
                  <a:gd name="T4" fmla="*/ 1666 w 2296"/>
                  <a:gd name="T5" fmla="*/ 957 h 1469"/>
                  <a:gd name="T6" fmla="*/ 1916 w 2296"/>
                  <a:gd name="T7" fmla="*/ 897 h 1469"/>
                  <a:gd name="T8" fmla="*/ 2100 w 2296"/>
                  <a:gd name="T9" fmla="*/ 832 h 1469"/>
                  <a:gd name="T10" fmla="*/ 2220 w 2296"/>
                  <a:gd name="T11" fmla="*/ 756 h 1469"/>
                  <a:gd name="T12" fmla="*/ 2285 w 2296"/>
                  <a:gd name="T13" fmla="*/ 669 h 1469"/>
                  <a:gd name="T14" fmla="*/ 2290 w 2296"/>
                  <a:gd name="T15" fmla="*/ 560 h 1469"/>
                  <a:gd name="T16" fmla="*/ 2241 w 2296"/>
                  <a:gd name="T17" fmla="*/ 457 h 1469"/>
                  <a:gd name="T18" fmla="*/ 2144 w 2296"/>
                  <a:gd name="T19" fmla="*/ 364 h 1469"/>
                  <a:gd name="T20" fmla="*/ 2008 w 2296"/>
                  <a:gd name="T21" fmla="*/ 277 h 1469"/>
                  <a:gd name="T22" fmla="*/ 1769 w 2296"/>
                  <a:gd name="T23" fmla="*/ 157 h 1469"/>
                  <a:gd name="T24" fmla="*/ 1612 w 2296"/>
                  <a:gd name="T25" fmla="*/ 92 h 1469"/>
                  <a:gd name="T26" fmla="*/ 1476 w 2296"/>
                  <a:gd name="T27" fmla="*/ 43 h 1469"/>
                  <a:gd name="T28" fmla="*/ 1384 w 2296"/>
                  <a:gd name="T29" fmla="*/ 10 h 1469"/>
                  <a:gd name="T30" fmla="*/ 1346 w 2296"/>
                  <a:gd name="T31" fmla="*/ 0 h 1469"/>
                  <a:gd name="T32" fmla="*/ 1655 w 2296"/>
                  <a:gd name="T33" fmla="*/ 119 h 1469"/>
                  <a:gd name="T34" fmla="*/ 1948 w 2296"/>
                  <a:gd name="T35" fmla="*/ 255 h 1469"/>
                  <a:gd name="T36" fmla="*/ 2068 w 2296"/>
                  <a:gd name="T37" fmla="*/ 326 h 1469"/>
                  <a:gd name="T38" fmla="*/ 2171 w 2296"/>
                  <a:gd name="T39" fmla="*/ 402 h 1469"/>
                  <a:gd name="T40" fmla="*/ 2236 w 2296"/>
                  <a:gd name="T41" fmla="*/ 478 h 1469"/>
                  <a:gd name="T42" fmla="*/ 2263 w 2296"/>
                  <a:gd name="T43" fmla="*/ 560 h 1469"/>
                  <a:gd name="T44" fmla="*/ 2241 w 2296"/>
                  <a:gd name="T45" fmla="*/ 636 h 1469"/>
                  <a:gd name="T46" fmla="*/ 2171 w 2296"/>
                  <a:gd name="T47" fmla="*/ 702 h 1469"/>
                  <a:gd name="T48" fmla="*/ 2062 w 2296"/>
                  <a:gd name="T49" fmla="*/ 756 h 1469"/>
                  <a:gd name="T50" fmla="*/ 1921 w 2296"/>
                  <a:gd name="T51" fmla="*/ 800 h 1469"/>
                  <a:gd name="T52" fmla="*/ 1748 w 2296"/>
                  <a:gd name="T53" fmla="*/ 843 h 1469"/>
                  <a:gd name="T54" fmla="*/ 1351 w 2296"/>
                  <a:gd name="T55" fmla="*/ 908 h 1469"/>
                  <a:gd name="T56" fmla="*/ 923 w 2296"/>
                  <a:gd name="T57" fmla="*/ 968 h 1469"/>
                  <a:gd name="T58" fmla="*/ 521 w 2296"/>
                  <a:gd name="T59" fmla="*/ 1028 h 1469"/>
                  <a:gd name="T60" fmla="*/ 353 w 2296"/>
                  <a:gd name="T61" fmla="*/ 1066 h 1469"/>
                  <a:gd name="T62" fmla="*/ 206 w 2296"/>
                  <a:gd name="T63" fmla="*/ 1104 h 1469"/>
                  <a:gd name="T64" fmla="*/ 92 w 2296"/>
                  <a:gd name="T65" fmla="*/ 1148 h 1469"/>
                  <a:gd name="T66" fmla="*/ 22 w 2296"/>
                  <a:gd name="T67" fmla="*/ 1202 h 1469"/>
                  <a:gd name="T68" fmla="*/ 0 w 2296"/>
                  <a:gd name="T69" fmla="*/ 1262 h 1469"/>
                  <a:gd name="T70" fmla="*/ 27 w 2296"/>
                  <a:gd name="T71" fmla="*/ 1327 h 1469"/>
                  <a:gd name="T72" fmla="*/ 98 w 2296"/>
                  <a:gd name="T73" fmla="*/ 1382 h 1469"/>
                  <a:gd name="T74" fmla="*/ 196 w 2296"/>
                  <a:gd name="T75" fmla="*/ 1425 h 1469"/>
                  <a:gd name="T76" fmla="*/ 326 w 2296"/>
                  <a:gd name="T77" fmla="*/ 1469 h 1469"/>
                  <a:gd name="T78" fmla="*/ 217 w 2296"/>
                  <a:gd name="T79" fmla="*/ 1414 h 1469"/>
                  <a:gd name="T80" fmla="*/ 147 w 2296"/>
                  <a:gd name="T81" fmla="*/ 1360 h 1469"/>
                  <a:gd name="T82" fmla="*/ 120 w 2296"/>
                  <a:gd name="T83" fmla="*/ 1306 h 1469"/>
                  <a:gd name="T84" fmla="*/ 141 w 2296"/>
                  <a:gd name="T85" fmla="*/ 1257 h 1469"/>
                  <a:gd name="T86" fmla="*/ 212 w 2296"/>
                  <a:gd name="T87" fmla="*/ 1208 h 1469"/>
                  <a:gd name="T88" fmla="*/ 342 w 2296"/>
                  <a:gd name="T89" fmla="*/ 1164 h 1469"/>
                  <a:gd name="T90" fmla="*/ 527 w 2296"/>
                  <a:gd name="T91" fmla="*/ 1121 h 1469"/>
                  <a:gd name="T92" fmla="*/ 771 w 2296"/>
                  <a:gd name="T93" fmla="*/ 1088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6" h="1469">
                    <a:moveTo>
                      <a:pt x="771" y="1088"/>
                    </a:moveTo>
                    <a:lnTo>
                      <a:pt x="982" y="1061"/>
                    </a:lnTo>
                    <a:lnTo>
                      <a:pt x="1178" y="1034"/>
                    </a:lnTo>
                    <a:lnTo>
                      <a:pt x="1357" y="1012"/>
                    </a:lnTo>
                    <a:lnTo>
                      <a:pt x="1520" y="985"/>
                    </a:lnTo>
                    <a:lnTo>
                      <a:pt x="1666" y="957"/>
                    </a:lnTo>
                    <a:lnTo>
                      <a:pt x="1796" y="930"/>
                    </a:lnTo>
                    <a:lnTo>
                      <a:pt x="1916" y="897"/>
                    </a:lnTo>
                    <a:lnTo>
                      <a:pt x="2013" y="870"/>
                    </a:lnTo>
                    <a:lnTo>
                      <a:pt x="2100" y="832"/>
                    </a:lnTo>
                    <a:lnTo>
                      <a:pt x="2171" y="800"/>
                    </a:lnTo>
                    <a:lnTo>
                      <a:pt x="2220" y="756"/>
                    </a:lnTo>
                    <a:lnTo>
                      <a:pt x="2263" y="712"/>
                    </a:lnTo>
                    <a:lnTo>
                      <a:pt x="2285" y="669"/>
                    </a:lnTo>
                    <a:lnTo>
                      <a:pt x="2296" y="614"/>
                    </a:lnTo>
                    <a:lnTo>
                      <a:pt x="2290" y="560"/>
                    </a:lnTo>
                    <a:lnTo>
                      <a:pt x="2269" y="500"/>
                    </a:lnTo>
                    <a:lnTo>
                      <a:pt x="2241" y="457"/>
                    </a:lnTo>
                    <a:lnTo>
                      <a:pt x="2198" y="408"/>
                    </a:lnTo>
                    <a:lnTo>
                      <a:pt x="2144" y="364"/>
                    </a:lnTo>
                    <a:lnTo>
                      <a:pt x="2079" y="321"/>
                    </a:lnTo>
                    <a:lnTo>
                      <a:pt x="2008" y="277"/>
                    </a:lnTo>
                    <a:lnTo>
                      <a:pt x="1927" y="234"/>
                    </a:lnTo>
                    <a:lnTo>
                      <a:pt x="1769" y="157"/>
                    </a:lnTo>
                    <a:lnTo>
                      <a:pt x="1688" y="125"/>
                    </a:lnTo>
                    <a:lnTo>
                      <a:pt x="1612" y="92"/>
                    </a:lnTo>
                    <a:lnTo>
                      <a:pt x="1536" y="65"/>
                    </a:lnTo>
                    <a:lnTo>
                      <a:pt x="1476" y="43"/>
                    </a:lnTo>
                    <a:lnTo>
                      <a:pt x="1422" y="27"/>
                    </a:lnTo>
                    <a:lnTo>
                      <a:pt x="1384" y="10"/>
                    </a:lnTo>
                    <a:lnTo>
                      <a:pt x="1357" y="5"/>
                    </a:lnTo>
                    <a:lnTo>
                      <a:pt x="1346" y="0"/>
                    </a:lnTo>
                    <a:lnTo>
                      <a:pt x="1498" y="54"/>
                    </a:lnTo>
                    <a:lnTo>
                      <a:pt x="1655" y="119"/>
                    </a:lnTo>
                    <a:lnTo>
                      <a:pt x="1807" y="185"/>
                    </a:lnTo>
                    <a:lnTo>
                      <a:pt x="1948" y="255"/>
                    </a:lnTo>
                    <a:lnTo>
                      <a:pt x="2013" y="288"/>
                    </a:lnTo>
                    <a:lnTo>
                      <a:pt x="2068" y="326"/>
                    </a:lnTo>
                    <a:lnTo>
                      <a:pt x="2122" y="364"/>
                    </a:lnTo>
                    <a:lnTo>
                      <a:pt x="2171" y="402"/>
                    </a:lnTo>
                    <a:lnTo>
                      <a:pt x="2209" y="440"/>
                    </a:lnTo>
                    <a:lnTo>
                      <a:pt x="2236" y="478"/>
                    </a:lnTo>
                    <a:lnTo>
                      <a:pt x="2252" y="522"/>
                    </a:lnTo>
                    <a:lnTo>
                      <a:pt x="2263" y="560"/>
                    </a:lnTo>
                    <a:lnTo>
                      <a:pt x="2258" y="598"/>
                    </a:lnTo>
                    <a:lnTo>
                      <a:pt x="2241" y="636"/>
                    </a:lnTo>
                    <a:lnTo>
                      <a:pt x="2214" y="669"/>
                    </a:lnTo>
                    <a:lnTo>
                      <a:pt x="2171" y="702"/>
                    </a:lnTo>
                    <a:lnTo>
                      <a:pt x="2122" y="729"/>
                    </a:lnTo>
                    <a:lnTo>
                      <a:pt x="2062" y="756"/>
                    </a:lnTo>
                    <a:lnTo>
                      <a:pt x="1997" y="778"/>
                    </a:lnTo>
                    <a:lnTo>
                      <a:pt x="1921" y="800"/>
                    </a:lnTo>
                    <a:lnTo>
                      <a:pt x="1834" y="821"/>
                    </a:lnTo>
                    <a:lnTo>
                      <a:pt x="1748" y="843"/>
                    </a:lnTo>
                    <a:lnTo>
                      <a:pt x="1552" y="876"/>
                    </a:lnTo>
                    <a:lnTo>
                      <a:pt x="1351" y="908"/>
                    </a:lnTo>
                    <a:lnTo>
                      <a:pt x="1134" y="941"/>
                    </a:lnTo>
                    <a:lnTo>
                      <a:pt x="923" y="968"/>
                    </a:lnTo>
                    <a:lnTo>
                      <a:pt x="716" y="995"/>
                    </a:lnTo>
                    <a:lnTo>
                      <a:pt x="521" y="1028"/>
                    </a:lnTo>
                    <a:lnTo>
                      <a:pt x="434" y="1044"/>
                    </a:lnTo>
                    <a:lnTo>
                      <a:pt x="353" y="1066"/>
                    </a:lnTo>
                    <a:lnTo>
                      <a:pt x="277" y="1082"/>
                    </a:lnTo>
                    <a:lnTo>
                      <a:pt x="206" y="1104"/>
                    </a:lnTo>
                    <a:lnTo>
                      <a:pt x="147" y="1126"/>
                    </a:lnTo>
                    <a:lnTo>
                      <a:pt x="92" y="1148"/>
                    </a:lnTo>
                    <a:lnTo>
                      <a:pt x="54" y="1175"/>
                    </a:lnTo>
                    <a:lnTo>
                      <a:pt x="22" y="1202"/>
                    </a:lnTo>
                    <a:lnTo>
                      <a:pt x="6" y="1229"/>
                    </a:lnTo>
                    <a:lnTo>
                      <a:pt x="0" y="1262"/>
                    </a:lnTo>
                    <a:lnTo>
                      <a:pt x="11" y="1295"/>
                    </a:lnTo>
                    <a:lnTo>
                      <a:pt x="27" y="1327"/>
                    </a:lnTo>
                    <a:lnTo>
                      <a:pt x="54" y="1355"/>
                    </a:lnTo>
                    <a:lnTo>
                      <a:pt x="98" y="1382"/>
                    </a:lnTo>
                    <a:lnTo>
                      <a:pt x="141" y="1404"/>
                    </a:lnTo>
                    <a:lnTo>
                      <a:pt x="196" y="1425"/>
                    </a:lnTo>
                    <a:lnTo>
                      <a:pt x="261" y="1447"/>
                    </a:lnTo>
                    <a:lnTo>
                      <a:pt x="326" y="1469"/>
                    </a:lnTo>
                    <a:lnTo>
                      <a:pt x="266" y="1442"/>
                    </a:lnTo>
                    <a:lnTo>
                      <a:pt x="217" y="1414"/>
                    </a:lnTo>
                    <a:lnTo>
                      <a:pt x="174" y="1387"/>
                    </a:lnTo>
                    <a:lnTo>
                      <a:pt x="147" y="1360"/>
                    </a:lnTo>
                    <a:lnTo>
                      <a:pt x="125" y="1333"/>
                    </a:lnTo>
                    <a:lnTo>
                      <a:pt x="120" y="1306"/>
                    </a:lnTo>
                    <a:lnTo>
                      <a:pt x="125" y="1278"/>
                    </a:lnTo>
                    <a:lnTo>
                      <a:pt x="141" y="1257"/>
                    </a:lnTo>
                    <a:lnTo>
                      <a:pt x="174" y="1229"/>
                    </a:lnTo>
                    <a:lnTo>
                      <a:pt x="212" y="1208"/>
                    </a:lnTo>
                    <a:lnTo>
                      <a:pt x="272" y="1186"/>
                    </a:lnTo>
                    <a:lnTo>
                      <a:pt x="342" y="1164"/>
                    </a:lnTo>
                    <a:lnTo>
                      <a:pt x="423" y="1142"/>
                    </a:lnTo>
                    <a:lnTo>
                      <a:pt x="527" y="1121"/>
                    </a:lnTo>
                    <a:lnTo>
                      <a:pt x="641" y="1104"/>
                    </a:lnTo>
                    <a:lnTo>
                      <a:pt x="771" y="1088"/>
                    </a:lnTo>
                    <a:lnTo>
                      <a:pt x="771" y="108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90980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07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  <p:pic>
        <p:nvPicPr>
          <p:cNvPr id="4113" name="Picture 1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77000"/>
            <a:ext cx="16764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CIRMMT_LogoOnly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6464300"/>
            <a:ext cx="60325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Rectangle 19"/>
          <p:cNvSpPr>
            <a:spLocks noChangeArrowheads="1"/>
          </p:cNvSpPr>
          <p:nvPr userDrawn="1"/>
        </p:nvSpPr>
        <p:spPr bwMode="auto">
          <a:xfrm>
            <a:off x="8382000" y="6507163"/>
            <a:ext cx="666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fld id="{D0437089-D173-7947-B061-28B085D5B573}" type="slidenum">
              <a:rPr lang="en-US" sz="1200">
                <a:solidFill>
                  <a:schemeClr val="bg2"/>
                </a:solidFill>
                <a:latin typeface="Arial" charset="0"/>
              </a:rPr>
              <a:pPr eaLnBrk="1" hangingPunct="1"/>
              <a:t>‹#›</a:t>
            </a:fld>
            <a:r>
              <a:rPr lang="en-US" sz="1200">
                <a:solidFill>
                  <a:schemeClr val="bg2"/>
                </a:solidFill>
                <a:latin typeface="Arial" charset="0"/>
              </a:rPr>
              <a:t> / 16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9" Type="http://schemas.microsoft.com/office/2007/relationships/media" Target="../media/media5.WAV"/><Relationship Id="rId20" Type="http://schemas.openxmlformats.org/officeDocument/2006/relationships/audio" Target="../media/media10.WAV"/><Relationship Id="rId21" Type="http://schemas.microsoft.com/office/2007/relationships/media" Target="../media/media11.WAV"/><Relationship Id="rId22" Type="http://schemas.openxmlformats.org/officeDocument/2006/relationships/audio" Target="../media/media11.WAV"/><Relationship Id="rId23" Type="http://schemas.microsoft.com/office/2007/relationships/media" Target="../media/media12.WAV"/><Relationship Id="rId24" Type="http://schemas.openxmlformats.org/officeDocument/2006/relationships/audio" Target="../media/media12.WAV"/><Relationship Id="rId25" Type="http://schemas.microsoft.com/office/2007/relationships/media" Target="../media/media13.WAV"/><Relationship Id="rId26" Type="http://schemas.openxmlformats.org/officeDocument/2006/relationships/audio" Target="../media/media13.WAV"/><Relationship Id="rId27" Type="http://schemas.openxmlformats.org/officeDocument/2006/relationships/slideLayout" Target="../slideLayouts/slideLayout6.xml"/><Relationship Id="rId28" Type="http://schemas.openxmlformats.org/officeDocument/2006/relationships/notesSlide" Target="../notesSlides/notesSlide16.xml"/><Relationship Id="rId29" Type="http://schemas.openxmlformats.org/officeDocument/2006/relationships/image" Target="../media/image5.png"/><Relationship Id="rId10" Type="http://schemas.openxmlformats.org/officeDocument/2006/relationships/audio" Target="../media/media5.WAV"/><Relationship Id="rId11" Type="http://schemas.microsoft.com/office/2007/relationships/media" Target="../media/media6.WAV"/><Relationship Id="rId12" Type="http://schemas.openxmlformats.org/officeDocument/2006/relationships/audio" Target="../media/media6.WAV"/><Relationship Id="rId13" Type="http://schemas.microsoft.com/office/2007/relationships/media" Target="../media/media7.WAV"/><Relationship Id="rId14" Type="http://schemas.openxmlformats.org/officeDocument/2006/relationships/audio" Target="../media/media7.WAV"/><Relationship Id="rId15" Type="http://schemas.microsoft.com/office/2007/relationships/media" Target="../media/media8.WAV"/><Relationship Id="rId16" Type="http://schemas.openxmlformats.org/officeDocument/2006/relationships/audio" Target="../media/media8.WAV"/><Relationship Id="rId17" Type="http://schemas.microsoft.com/office/2007/relationships/media" Target="../media/media9.WAV"/><Relationship Id="rId18" Type="http://schemas.openxmlformats.org/officeDocument/2006/relationships/audio" Target="../media/media9.WAV"/><Relationship Id="rId19" Type="http://schemas.microsoft.com/office/2007/relationships/media" Target="../media/media10.WAV"/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r>
              <a:rPr lang="en-US" sz="5400">
                <a:effectLst/>
              </a:rPr>
              <a:t>Symbolic Representations </a:t>
            </a:r>
            <a:br>
              <a:rPr lang="en-US" sz="5400">
                <a:effectLst/>
              </a:rPr>
            </a:br>
            <a:r>
              <a:rPr lang="en-US" sz="5400">
                <a:effectLst/>
              </a:rPr>
              <a:t>of </a:t>
            </a:r>
            <a:br>
              <a:rPr lang="en-US" sz="5400">
                <a:effectLst/>
              </a:rPr>
            </a:br>
            <a:r>
              <a:rPr lang="en-US" sz="5400">
                <a:effectLst/>
              </a:rPr>
              <a:t>Music</a:t>
            </a:r>
            <a:endParaRPr lang="en-US"/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4724400"/>
            <a:ext cx="6400800" cy="609600"/>
          </a:xfrm>
        </p:spPr>
        <p:txBody>
          <a:bodyPr/>
          <a:lstStyle/>
          <a:p>
            <a:r>
              <a:rPr lang="en-US" sz="2800">
                <a:effectLst/>
              </a:rPr>
              <a:t>Ichiro Fujinaga </a:t>
            </a:r>
          </a:p>
          <a:p>
            <a:r>
              <a:rPr lang="en-US" sz="2800">
                <a:effectLst/>
              </a:rPr>
              <a:t>MUMT 621 </a:t>
            </a:r>
          </a:p>
          <a:p>
            <a:r>
              <a:rPr lang="en-US" sz="2800">
                <a:effectLst/>
              </a:rPr>
              <a:t>McGill University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/>
              <a:t>Csound example</a:t>
            </a:r>
          </a:p>
        </p:txBody>
      </p:sp>
      <p:sp>
        <p:nvSpPr>
          <p:cNvPr id="47108" name="Rectangle 4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400000"/>
              </a:spcBef>
            </a:pPr>
            <a:r>
              <a:rPr lang="en-US" smtClean="0"/>
              <a:t>Orchestra </a:t>
            </a:r>
            <a:r>
              <a:rPr lang="en-US" dirty="0"/>
              <a:t>file</a:t>
            </a:r>
          </a:p>
          <a:p>
            <a:pPr>
              <a:lnSpc>
                <a:spcPct val="70000"/>
              </a:lnSpc>
              <a:spcBef>
                <a:spcPct val="350000"/>
              </a:spcBef>
            </a:pPr>
            <a:r>
              <a:rPr lang="en-US" dirty="0"/>
              <a:t>Score file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5964238" y="4121150"/>
            <a:ext cx="392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40000"/>
              </a:spcBef>
              <a:buClr>
                <a:schemeClr val="hlink"/>
              </a:buClr>
              <a:buSzPct val="70000"/>
              <a:buFont typeface="Wingdings" charset="0"/>
              <a:buChar char="n"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990600" y="2057400"/>
            <a:ext cx="624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Courier New" charset="0"/>
              </a:rPr>
              <a:t>instr </a:t>
            </a:r>
            <a:r>
              <a:rPr lang="en-US" sz="2000">
                <a:latin typeface="Courier New" charset="0"/>
              </a:rPr>
              <a:t>1</a:t>
            </a:r>
          </a:p>
          <a:p>
            <a:r>
              <a:rPr lang="en-US" sz="2000">
                <a:latin typeface="Courier New" charset="0"/>
              </a:rPr>
              <a:t>	asig </a:t>
            </a:r>
            <a:r>
              <a:rPr lang="en-US" sz="2000" b="1">
                <a:latin typeface="Courier New" charset="0"/>
              </a:rPr>
              <a:t>oscil </a:t>
            </a:r>
            <a:r>
              <a:rPr lang="en-US" sz="2000">
                <a:latin typeface="Courier New" charset="0"/>
              </a:rPr>
              <a:t>1000, cpspch(p5), 1</a:t>
            </a:r>
          </a:p>
          <a:p>
            <a:r>
              <a:rPr lang="en-US" sz="2000">
                <a:latin typeface="Courier New" charset="0"/>
              </a:rPr>
              <a:t>	</a:t>
            </a:r>
            <a:r>
              <a:rPr lang="en-US" sz="2000" b="1">
                <a:latin typeface="Courier New" charset="0"/>
              </a:rPr>
              <a:t>out</a:t>
            </a:r>
            <a:r>
              <a:rPr lang="en-US" sz="2000">
                <a:latin typeface="Courier New" charset="0"/>
              </a:rPr>
              <a:t> asig</a:t>
            </a:r>
          </a:p>
          <a:p>
            <a:r>
              <a:rPr lang="en-US" sz="2000" b="1">
                <a:latin typeface="Courier New" charset="0"/>
              </a:rPr>
              <a:t>endin</a:t>
            </a:r>
            <a:endParaRPr lang="en-US" sz="2000">
              <a:latin typeface="Courier New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038225" y="4038600"/>
            <a:ext cx="52133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Courier New" charset="0"/>
              </a:rPr>
              <a:t>f1 0 256 10 1 ; a sine wave table</a:t>
            </a:r>
          </a:p>
          <a:p>
            <a:r>
              <a:rPr lang="en-US" sz="1800">
                <a:latin typeface="Courier New" charset="0"/>
              </a:rPr>
              <a:t>; a pentatonic scale</a:t>
            </a:r>
          </a:p>
          <a:p>
            <a:r>
              <a:rPr lang="en-US" sz="1800">
                <a:latin typeface="Courier New" charset="0"/>
              </a:rPr>
              <a:t>;     start dur   amp   pitch</a:t>
            </a:r>
          </a:p>
          <a:p>
            <a:r>
              <a:rPr lang="en-US" sz="1800">
                <a:latin typeface="Courier New" charset="0"/>
              </a:rPr>
              <a:t>i1 	0 	.5 	0 	8.01</a:t>
            </a:r>
          </a:p>
          <a:p>
            <a:r>
              <a:rPr lang="en-US" sz="1800">
                <a:latin typeface="Courier New" charset="0"/>
              </a:rPr>
              <a:t>i1 	0.5 	. 	. 	8.03</a:t>
            </a:r>
          </a:p>
          <a:p>
            <a:r>
              <a:rPr lang="en-US" sz="1800">
                <a:latin typeface="Courier New" charset="0"/>
              </a:rPr>
              <a:t>i1 	1.0	.	.	8.06</a:t>
            </a:r>
          </a:p>
          <a:p>
            <a:r>
              <a:rPr lang="en-US" sz="1800">
                <a:latin typeface="Courier New" charset="0"/>
              </a:rPr>
              <a:t>i1 	1.5	.	.	8.08</a:t>
            </a:r>
          </a:p>
          <a:p>
            <a:r>
              <a:rPr lang="en-US" sz="1800">
                <a:latin typeface="Courier New" charset="0"/>
              </a:rPr>
              <a:t>i1 	2.0	.	.	8.10</a:t>
            </a:r>
          </a:p>
          <a:p>
            <a:r>
              <a:rPr lang="en-US" sz="1800">
                <a:latin typeface="Courier New" charset="0"/>
              </a:rPr>
              <a:t>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/>
              <a:t>Smoke example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9144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Courier" charset="0"/>
              </a:rPr>
              <a:t>[(EventList newNamed: #test1) </a:t>
            </a:r>
          </a:p>
          <a:p>
            <a:r>
              <a:rPr lang="en-US" sz="2000" b="1">
                <a:latin typeface="Courier" charset="0"/>
              </a:rPr>
              <a:t>  add: (0 =&gt; (Event dur: 1/4 pitch: 'c3' ampl: 'mf');</a:t>
            </a:r>
          </a:p>
          <a:p>
            <a:r>
              <a:rPr lang="en-US" sz="2000" b="1">
                <a:latin typeface="Courier" charset="0"/>
              </a:rPr>
              <a:t>  add: (1 =&gt; ((Event new) dur: 6 ampl:0.3 sound: #s73bw))]</a:t>
            </a:r>
          </a:p>
          <a:p>
            <a:endParaRPr lang="en-US" sz="2000" b="1">
              <a:latin typeface="Courier" charset="0"/>
            </a:endParaRPr>
          </a:p>
          <a:p>
            <a:r>
              <a:rPr lang="en-US" sz="2000" b="1">
                <a:latin typeface="Courier" charset="0"/>
              </a:rPr>
              <a:t>"C-minor fugue theme.</a:t>
            </a:r>
            <a:r>
              <a:rPr lang="ja-JP" altLang="en-US" sz="2000" b="1">
                <a:latin typeface="Arial"/>
              </a:rPr>
              <a:t>”</a:t>
            </a:r>
            <a:endParaRPr lang="en-US" sz="2000" b="1">
              <a:latin typeface="Courier" charset="0"/>
            </a:endParaRPr>
          </a:p>
          <a:p>
            <a:r>
              <a:rPr lang="en-US" sz="2000" b="1">
                <a:latin typeface="Courier" charset="0"/>
              </a:rPr>
              <a:t>  ((0.5 beat =&gt; ((1/4 beat), ('c3' pitch),</a:t>
            </a:r>
          </a:p>
          <a:p>
            <a:r>
              <a:rPr lang="en-US" sz="2000" b="1">
                <a:latin typeface="Courier" charset="0"/>
              </a:rPr>
              <a:t>				(voice: 'harpsichord'))), </a:t>
            </a:r>
          </a:p>
          <a:p>
            <a:r>
              <a:rPr lang="en-US" sz="2000" b="1">
                <a:latin typeface="Courier" charset="0"/>
              </a:rPr>
              <a:t>		    ((1/4 beat), ('b2' pitch)),</a:t>
            </a:r>
          </a:p>
          <a:p>
            <a:r>
              <a:rPr lang="en-US" sz="2000" b="1">
                <a:latin typeface="Courier" charset="0"/>
              </a:rPr>
              <a:t>		    ((1/2 beat), ('c3' pitch)),</a:t>
            </a:r>
          </a:p>
          <a:p>
            <a:r>
              <a:rPr lang="en-US" sz="2000" b="1">
                <a:latin typeface="Courier" charset="0"/>
              </a:rPr>
              <a:t>	          ((1/2 beat), ('g2' pitch)), </a:t>
            </a:r>
          </a:p>
          <a:p>
            <a:r>
              <a:rPr lang="en-US" sz="2000" b="1">
                <a:latin typeface="Courier" charset="0"/>
              </a:rPr>
              <a:t>		    ((1/2 beat), ('a-flat2' pitch)) )</a:t>
            </a:r>
          </a:p>
          <a:p>
            <a:endParaRPr lang="en-US">
              <a:solidFill>
                <a:srgbClr val="000000"/>
              </a:solidFill>
              <a:latin typeface="Courier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/>
              <a:t>Nyquist example I</a:t>
            </a:r>
            <a:br>
              <a:rPr lang="en-US"/>
            </a:br>
            <a:r>
              <a:rPr lang="en-US"/>
              <a:t>Sequences</a:t>
            </a:r>
          </a:p>
        </p:txBody>
      </p:sp>
      <p:sp>
        <p:nvSpPr>
          <p:cNvPr id="48133" name="Text Box 5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457200" y="2012950"/>
            <a:ext cx="8229600" cy="3109913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effectLst/>
                <a:latin typeface="Courier New" charset="0"/>
              </a:rPr>
              <a:t>(defun note (pitch dur)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effectLst/>
                <a:latin typeface="Courier New" charset="0"/>
              </a:rPr>
              <a:t>		(osc pitch dur *table*))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effectLst/>
              <a:latin typeface="Courier New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effectLst/>
                <a:latin typeface="Courier New" charset="0"/>
              </a:rPr>
              <a:t>(play (seq 	(note c4 i)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effectLst/>
                <a:latin typeface="Courier New" charset="0"/>
              </a:rPr>
              <a:t>				(note d4 i)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effectLst/>
                <a:latin typeface="Courier New" charset="0"/>
              </a:rPr>
              <a:t>				(note f4 i)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effectLst/>
                <a:latin typeface="Courier New" charset="0"/>
              </a:rPr>
              <a:t>				(note g4 i) 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effectLst/>
                <a:latin typeface="Courier New" charset="0"/>
              </a:rPr>
              <a:t>				(note d4 q)))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/>
              <a:t>Nyquist example II</a:t>
            </a:r>
            <a:br>
              <a:rPr lang="en-US"/>
            </a:br>
            <a:r>
              <a:rPr lang="en-US"/>
              <a:t>Transformation</a:t>
            </a:r>
          </a:p>
        </p:txBody>
      </p:sp>
      <p:sp>
        <p:nvSpPr>
          <p:cNvPr id="73733" name="Text Box 5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458200" cy="46482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effectLst/>
                <a:latin typeface="Courier-Oblique" charset="0"/>
              </a:rPr>
              <a:t>; env-note produces an enveloped note.  The duration defaults 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effectLst/>
                <a:latin typeface="Courier-Oblique" charset="0"/>
              </a:rPr>
              <a:t>; 	to 1.0, but stretch can be used to change the duration.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effectLst/>
                <a:latin typeface="Courier-Oblique" charset="0"/>
              </a:rPr>
              <a:t>;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  <a:latin typeface="Courier" charset="0"/>
              </a:rPr>
              <a:t>(defun env-note (p)  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  <a:latin typeface="Courier" charset="0"/>
              </a:rPr>
              <a:t>		(mult (note p 1.0)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  <a:latin typeface="Courier" charset="0"/>
              </a:rPr>
              <a:t>		(env 0.05 0.1 0.5 1.0 0.5 0.4)))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effectLst/>
              <a:latin typeface="Courier" charset="0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effectLst/>
                <a:latin typeface="Courier-Oblique" charset="0"/>
              </a:rPr>
              <a:t>; now use stretch to play different durations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effectLst/>
                <a:latin typeface="Courier-Oblique" charset="0"/>
              </a:rPr>
              <a:t>;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  <a:latin typeface="Courier" charset="0"/>
              </a:rPr>
              <a:t>(play	(seq	(stretch 0.25(seq (env-note c4)  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  <a:latin typeface="Courier" charset="0"/>
              </a:rPr>
              <a:t>						(env-note d4)))    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  <a:latin typeface="Courier" charset="0"/>
              </a:rPr>
              <a:t>			(stretch 0.5 (seq (env-note f4)  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  <a:latin typeface="Courier" charset="0"/>
              </a:rPr>
              <a:t>						(env-note g4)))    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effectLst/>
                <a:latin typeface="Courier" charset="0"/>
              </a:rPr>
              <a:t>			(env-note c4)))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/>
              <a:t>Descriptive / compression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dirty="0"/>
              <a:t>MPEG 4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structured audio (SAOL)</a:t>
            </a:r>
          </a:p>
          <a:p>
            <a:pPr>
              <a:spcBef>
                <a:spcPct val="40000"/>
              </a:spcBef>
            </a:pPr>
            <a:r>
              <a:rPr lang="en-US" dirty="0"/>
              <a:t>MPEG 7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a standard for describing features of multimedia content</a:t>
            </a:r>
          </a:p>
          <a:p>
            <a:pPr>
              <a:spcBef>
                <a:spcPct val="40000"/>
              </a:spcBef>
            </a:pPr>
            <a:r>
              <a:rPr lang="en-US" dirty="0"/>
              <a:t>MPEG 21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an open framework for multimedia delivery and consumption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/>
              <a:t>Music Representation by Humans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sz="2800" dirty="0"/>
              <a:t>Symbolic?</a:t>
            </a:r>
          </a:p>
          <a:p>
            <a:pPr>
              <a:spcBef>
                <a:spcPct val="40000"/>
              </a:spcBef>
            </a:pPr>
            <a:r>
              <a:rPr lang="en-US" sz="2800" dirty="0"/>
              <a:t>Search</a:t>
            </a:r>
          </a:p>
          <a:p>
            <a:pPr>
              <a:spcBef>
                <a:spcPct val="40000"/>
              </a:spcBef>
            </a:pPr>
            <a:r>
              <a:rPr lang="en-US" sz="2800" dirty="0"/>
              <a:t>Recall</a:t>
            </a:r>
          </a:p>
          <a:p>
            <a:pPr>
              <a:spcBef>
                <a:spcPct val="4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/>
              <a:t>Music Representation by Humans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sz="2800" dirty="0"/>
              <a:t>Symbolic?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sz="2800" dirty="0"/>
              <a:t>Search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sz="2800" dirty="0"/>
              <a:t>Recall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sz="2800" dirty="0"/>
              <a:t>Identification</a:t>
            </a:r>
          </a:p>
          <a:p>
            <a:pPr lvl="1">
              <a:lnSpc>
                <a:spcPct val="140000"/>
              </a:lnSpc>
              <a:spcBef>
                <a:spcPct val="40000"/>
              </a:spcBef>
            </a:pPr>
            <a:r>
              <a:rPr lang="en-US" sz="2400" dirty="0"/>
              <a:t>Example 1	</a:t>
            </a:r>
          </a:p>
          <a:p>
            <a:pPr lvl="1">
              <a:lnSpc>
                <a:spcPct val="140000"/>
              </a:lnSpc>
              <a:spcBef>
                <a:spcPct val="40000"/>
              </a:spcBef>
            </a:pPr>
            <a:r>
              <a:rPr lang="en-US" sz="2400" dirty="0"/>
              <a:t>Example 2</a:t>
            </a:r>
          </a:p>
          <a:p>
            <a:pPr lvl="1">
              <a:lnSpc>
                <a:spcPct val="140000"/>
              </a:lnSpc>
              <a:spcBef>
                <a:spcPct val="40000"/>
              </a:spcBef>
            </a:pPr>
            <a:r>
              <a:rPr lang="en-US" sz="2400" dirty="0"/>
              <a:t>Example 3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charset="0"/>
              <a:buNone/>
            </a:pPr>
            <a:endParaRPr lang="en-US" sz="2800" dirty="0"/>
          </a:p>
        </p:txBody>
      </p:sp>
      <p:pic>
        <p:nvPicPr>
          <p:cNvPr id="19472" name="82F70FAE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3" name="6E8DF071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4" name="58139AEB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006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5" name="2A83D39E.WAV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48006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6" name="042CF1ED.WAV">
            <a:hlinkClick r:id="" action="ppaction://media"/>
          </p:cNvPr>
          <p:cNvPicPr>
            <a:picLocks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752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7" name="0B3E2C0D.WAV">
            <a:hlinkClick r:id="" action="ppaction://media"/>
          </p:cNvPr>
          <p:cNvPicPr>
            <a:picLocks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752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8" name="BBA8C438.WAV">
            <a:hlinkClick r:id="" action="ppaction://media"/>
          </p:cNvPr>
          <p:cNvPicPr>
            <a:picLocks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752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9" name="20AA3707.WAV">
            <a:hlinkClick r:id="" action="ppaction://media"/>
          </p:cNvPr>
          <p:cNvPicPr>
            <a:picLocks noChangeAspect="1" noChangeArrowheads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5384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0" name="B4C1100E.WAV">
            <a:hlinkClick r:id="" action="ppaction://media"/>
          </p:cNvPr>
          <p:cNvPicPr>
            <a:picLocks noChangeAspect="1" noChangeArrowheads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84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1" name="E3DB6F41.WAV">
            <a:hlinkClick r:id="" action="ppaction://media"/>
          </p:cNvPr>
          <p:cNvPicPr>
            <a:picLocks noChangeAspect="1" noChangeArrowheads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102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2" name="CE189DAF.WAV">
            <a:hlinkClick r:id="" action="ppaction://media"/>
          </p:cNvPr>
          <p:cNvPicPr>
            <a:picLocks noChangeAspect="1" noChangeArrowheads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102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3" name="7036E87C.WAV">
            <a:hlinkClick r:id="" action="ppaction://media"/>
          </p:cNvPr>
          <p:cNvPicPr>
            <a:picLocks noChangeAspect="1" noChangeArrowheads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4102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4" name="24EA80E9.WAV">
            <a:hlinkClick r:id="" action="ppaction://media"/>
          </p:cNvPr>
          <p:cNvPicPr>
            <a:picLocks noChangeAspect="1" noChangeArrowheads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102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" fill="hold"/>
                                        <p:tgtEl>
                                          <p:spTgt spid="194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86" fill="hold"/>
                                        <p:tgtEl>
                                          <p:spTgt spid="194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10" fill="hold"/>
                                        <p:tgtEl>
                                          <p:spTgt spid="194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54" fill="hold"/>
                                        <p:tgtEl>
                                          <p:spTgt spid="194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26" fill="hold"/>
                                        <p:tgtEl>
                                          <p:spTgt spid="194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76" fill="hold"/>
                                        <p:tgtEl>
                                          <p:spTgt spid="194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7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56" fill="hold"/>
                                        <p:tgtEl>
                                          <p:spTgt spid="194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8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76" fill="hold"/>
                                        <p:tgtEl>
                                          <p:spTgt spid="194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78" fill="hold"/>
                                        <p:tgtEl>
                                          <p:spTgt spid="194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0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80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18" fill="hold"/>
                                        <p:tgtEl>
                                          <p:spTgt spid="194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1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8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58" fill="hold"/>
                                        <p:tgtEl>
                                          <p:spTgt spid="194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2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8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252" fill="hold"/>
                                        <p:tgtEl>
                                          <p:spTgt spid="194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3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83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425" fill="hold"/>
                                        <p:tgtEl>
                                          <p:spTgt spid="19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4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8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representation </a:t>
            </a:r>
            <a:r>
              <a:rPr lang="en-US" dirty="0" smtClean="0"/>
              <a:t>of music by </a:t>
            </a:r>
            <a:r>
              <a:rPr lang="en-US" dirty="0"/>
              <a:t>application category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334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Score-based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DARMS, CMN, SMDL, NIFF, </a:t>
            </a:r>
            <a:r>
              <a:rPr lang="en-US" sz="2000" dirty="0" smtClean="0"/>
              <a:t>GUIDO, MEI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Gestural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MIDI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Analytical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Humdrum / **kern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Compositional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Music N, Smoke, </a:t>
            </a:r>
            <a:r>
              <a:rPr lang="en-US" sz="2000" dirty="0" err="1"/>
              <a:t>Nyquist</a:t>
            </a:r>
            <a:r>
              <a:rPr lang="en-US" sz="2000" dirty="0"/>
              <a:t>, </a:t>
            </a:r>
            <a:r>
              <a:rPr lang="en-US" sz="2000" dirty="0" err="1"/>
              <a:t>OpenMusic</a:t>
            </a:r>
            <a:r>
              <a:rPr lang="en-US" sz="2000" dirty="0"/>
              <a:t>, </a:t>
            </a:r>
            <a:r>
              <a:rPr lang="en-US" sz="2000" dirty="0" err="1"/>
              <a:t>Elody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Audio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MP3, au, wav, </a:t>
            </a:r>
            <a:r>
              <a:rPr lang="en-US" sz="2000" dirty="0" err="1"/>
              <a:t>sdii</a:t>
            </a:r>
            <a:r>
              <a:rPr lang="en-US" sz="2000" dirty="0"/>
              <a:t>, </a:t>
            </a:r>
            <a:r>
              <a:rPr lang="en-US" sz="2000" dirty="0" err="1"/>
              <a:t>ra</a:t>
            </a:r>
            <a:r>
              <a:rPr lang="en-US" sz="2000" dirty="0"/>
              <a:t>, </a:t>
            </a:r>
            <a:r>
              <a:rPr lang="en-US" sz="2000" dirty="0" err="1"/>
              <a:t>qt</a:t>
            </a:r>
            <a:r>
              <a:rPr lang="en-US" sz="2000" dirty="0"/>
              <a:t>, </a:t>
            </a:r>
            <a:r>
              <a:rPr lang="en-US" sz="2000" dirty="0" err="1"/>
              <a:t>snd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Descriptive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MPEG4, MPEG 7,  MPEG21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Score-based Formats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Binary formats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Sibelius (Proprietary)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Enigma (Finale - proprietary?)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NIFF (Notation Interchange File Format)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Score (Leland Smith)</a:t>
            </a:r>
          </a:p>
          <a:p>
            <a:pPr>
              <a:lnSpc>
                <a:spcPct val="90000"/>
              </a:lnSpc>
            </a:pPr>
            <a:r>
              <a:rPr lang="en-US" sz="2800"/>
              <a:t>Ascii / Unicode formats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DARMS (1963)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LucidaGrande" charset="0"/>
              </a:rPr>
              <a:t>cmn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LucidaGrande" charset="0"/>
              </a:rPr>
              <a:t>GUIDO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LucidaGrande" charset="0"/>
              </a:rPr>
              <a:t>LilyPond (GNU project)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LucidaGrande" charset="0"/>
              </a:rPr>
              <a:t>Music Encoding Initiative (MEI)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HTML / XML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44763" y="31464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324600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9600" y="3194050"/>
            <a:ext cx="7924800" cy="2693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GUIDO</a:t>
            </a:r>
            <a:endParaRPr lang="en-US" sz="2000" b="1"/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charset="0"/>
              <a:buNone/>
            </a:pPr>
            <a:r>
              <a:rPr lang="en-US" sz="2000" b="1"/>
              <a:t>	</a:t>
            </a:r>
            <a:r>
              <a:rPr lang="en-US" sz="2200"/>
              <a:t>[\clef&lt;"treble"&gt; \meter&lt;"4/4"&gt; d/4 e/8 f# g a b c#2 d/2 _/2]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400"/>
              <a:t>DARMS</a:t>
            </a:r>
            <a:endParaRPr lang="en-US" sz="2800"/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charset="0"/>
              <a:buNone/>
            </a:pPr>
            <a:r>
              <a:rPr lang="en-US" sz="1800" b="1"/>
              <a:t>	!I1 </a:t>
            </a:r>
            <a:r>
              <a:rPr lang="en-US" sz="2200"/>
              <a:t>!G !M4/4 0Q 1E 2# 3 4 5 6# 7H RH</a:t>
            </a:r>
            <a:endParaRPr lang="en-US" sz="2800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400"/>
              <a:t>cmn</a:t>
            </a:r>
            <a:endParaRPr lang="en-US" sz="2800"/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charset="0"/>
              <a:buNone/>
            </a:pPr>
            <a:r>
              <a:rPr lang="en-US" sz="2000" b="1"/>
              <a:t>	</a:t>
            </a:r>
            <a:r>
              <a:rPr lang="en-US" sz="2200"/>
              <a:t>(staff treble d4 q e4 e fs4 e a4 e b4 e cs5  d5 h half-rest)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HTML / XML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SMDL (Hytime, SGML)</a:t>
            </a:r>
          </a:p>
          <a:p>
            <a:pPr>
              <a:lnSpc>
                <a:spcPct val="90000"/>
              </a:lnSpc>
            </a:pPr>
            <a:r>
              <a:rPr lang="en-US" sz="2800"/>
              <a:t>MHTML</a:t>
            </a:r>
          </a:p>
          <a:p>
            <a:pPr>
              <a:lnSpc>
                <a:spcPct val="90000"/>
              </a:lnSpc>
            </a:pPr>
            <a:r>
              <a:rPr lang="en-US" sz="2800"/>
              <a:t>MusicML</a:t>
            </a:r>
          </a:p>
          <a:p>
            <a:pPr>
              <a:lnSpc>
                <a:spcPct val="90000"/>
              </a:lnSpc>
            </a:pPr>
            <a:r>
              <a:rPr lang="en-US" sz="2800"/>
              <a:t>MusiXML</a:t>
            </a:r>
          </a:p>
          <a:p>
            <a:pPr>
              <a:lnSpc>
                <a:spcPct val="90000"/>
              </a:lnSpc>
            </a:pPr>
            <a:r>
              <a:rPr lang="en-US" sz="2800"/>
              <a:t>MusicXML</a:t>
            </a:r>
          </a:p>
          <a:p>
            <a:pPr>
              <a:lnSpc>
                <a:spcPct val="90000"/>
              </a:lnSpc>
            </a:pPr>
            <a:r>
              <a:rPr lang="en-US" sz="2800"/>
              <a:t>MusiqueXML</a:t>
            </a:r>
          </a:p>
          <a:p>
            <a:pPr>
              <a:lnSpc>
                <a:spcPct val="90000"/>
              </a:lnSpc>
            </a:pPr>
            <a:r>
              <a:rPr lang="en-US" sz="2800"/>
              <a:t>Xmusic</a:t>
            </a:r>
          </a:p>
          <a:p>
            <a:pPr>
              <a:lnSpc>
                <a:spcPct val="90000"/>
              </a:lnSpc>
            </a:pPr>
            <a:r>
              <a:rPr lang="en-US" sz="2800"/>
              <a:t>Etc.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/>
              <a:t>Example of MusicXML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62000" y="1371600"/>
            <a:ext cx="7772400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" charset="0"/>
              </a:rPr>
              <a:t>&lt;note&gt;                </a:t>
            </a:r>
            <a:br>
              <a:rPr lang="en-US">
                <a:latin typeface="Courier" charset="0"/>
              </a:rPr>
            </a:br>
            <a:r>
              <a:rPr lang="en-US">
                <a:latin typeface="Courier" charset="0"/>
              </a:rPr>
              <a:t>	&lt;pitch&gt;                    				&lt;step&gt;A&lt;/step&gt;                    		&lt;octave&gt;4&lt;/octave&gt;                	&lt;/pitch&gt;                				&lt;duration&gt;4&lt;/duration&gt;                	&lt;type&gt;half&lt;/type&gt;                		&lt;stem&gt;up&lt;/stem&gt;                		&lt;notations&gt;                    		  &lt;slur type="start</a:t>
            </a:r>
            <a:r>
              <a:rPr lang="ja-JP" altLang="en-US">
                <a:latin typeface="Arial"/>
              </a:rPr>
              <a:t>”</a:t>
            </a:r>
            <a:r>
              <a:rPr lang="en-US">
                <a:latin typeface="Courier" charset="0"/>
              </a:rPr>
              <a:t> number="1"/&gt;                    	  &lt;tied type="start"/&gt;                 	&lt;/notations&gt;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Courier" charset="0"/>
              </a:rPr>
              <a:t>&lt;/note&gt;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/>
              <a:t>Gesture / Performance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/>
              <a:t>Piano roll</a:t>
            </a:r>
          </a:p>
          <a:p>
            <a:pPr>
              <a:spcBef>
                <a:spcPct val="40000"/>
              </a:spcBef>
            </a:pPr>
            <a:r>
              <a:rPr lang="en-US"/>
              <a:t>MIDI (SMF)</a:t>
            </a:r>
          </a:p>
          <a:p>
            <a:pPr lvl="1">
              <a:spcBef>
                <a:spcPct val="40000"/>
              </a:spcBef>
            </a:pPr>
            <a:r>
              <a:rPr lang="en-US"/>
              <a:t>Ubiquitous</a:t>
            </a:r>
          </a:p>
          <a:p>
            <a:pPr lvl="1">
              <a:spcBef>
                <a:spcPct val="40000"/>
              </a:spcBef>
            </a:pPr>
            <a:r>
              <a:rPr lang="en-US"/>
              <a:t>Keyboard -centric (note and velocity)</a:t>
            </a:r>
          </a:p>
          <a:p>
            <a:pPr>
              <a:spcBef>
                <a:spcPct val="40000"/>
              </a:spcBef>
            </a:pPr>
            <a:r>
              <a:rPr lang="en-US"/>
              <a:t>SKINI (</a:t>
            </a:r>
            <a:r>
              <a:rPr lang="en-US">
                <a:latin typeface="LucidaGrande" charset="0"/>
              </a:rPr>
              <a:t>Synthesis toolKit Instrument Network Interface)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Grande" charset="0"/>
              </a:rPr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29600" cy="792163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/>
              <a:t>Analytical (Humdrum /** kern)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2590800"/>
            <a:ext cx="460375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latin typeface="Courier" charset="0"/>
              </a:rPr>
              <a:t>!! Fux: "Gradus ad Parnassum</a:t>
            </a:r>
            <a:r>
              <a:rPr lang="ja-JP" altLang="en-US" sz="1800" b="1">
                <a:latin typeface="Arial"/>
              </a:rPr>
              <a:t>”</a:t>
            </a:r>
            <a:endParaRPr lang="en-US" sz="1800" b="1">
              <a:latin typeface="Courier" charset="0"/>
            </a:endParaRPr>
          </a:p>
          <a:p>
            <a:r>
              <a:rPr lang="en-US" sz="1800" b="1">
                <a:latin typeface="Courier" charset="0"/>
              </a:rPr>
              <a:t>**kern</a:t>
            </a:r>
          </a:p>
          <a:p>
            <a:r>
              <a:rPr lang="en-US" sz="1800" b="1">
                <a:latin typeface="Courier" charset="0"/>
              </a:rPr>
              <a:t>*M4/4</a:t>
            </a:r>
          </a:p>
          <a:p>
            <a:r>
              <a:rPr lang="en-US" sz="1800" b="1">
                <a:latin typeface="Courier" charset="0"/>
              </a:rPr>
              <a:t>*k[]</a:t>
            </a:r>
          </a:p>
          <a:p>
            <a:r>
              <a:rPr lang="en-US" sz="1800" b="1">
                <a:latin typeface="Courier" charset="0"/>
              </a:rPr>
              <a:t>=1-</a:t>
            </a:r>
          </a:p>
          <a:p>
            <a:r>
              <a:rPr lang="en-US" sz="1800" b="1">
                <a:latin typeface="Courier" charset="0"/>
              </a:rPr>
              <a:t>2d/</a:t>
            </a:r>
          </a:p>
          <a:p>
            <a:r>
              <a:rPr lang="en-US" sz="1800" b="1">
                <a:latin typeface="Courier" charset="0"/>
              </a:rPr>
              <a:t>4f/</a:t>
            </a:r>
          </a:p>
          <a:p>
            <a:r>
              <a:rPr lang="en-US" sz="1800" b="1">
                <a:latin typeface="Courier" charset="0"/>
              </a:rPr>
              <a:t>4a/</a:t>
            </a:r>
          </a:p>
          <a:p>
            <a:r>
              <a:rPr lang="en-US" sz="1800" b="1">
                <a:latin typeface="Courier" charset="0"/>
              </a:rPr>
              <a:t>=2</a:t>
            </a:r>
          </a:p>
          <a:p>
            <a:r>
              <a:rPr lang="en-US" sz="1800" b="1">
                <a:latin typeface="Courier" charset="0"/>
              </a:rPr>
              <a:t>2b-/</a:t>
            </a:r>
          </a:p>
          <a:p>
            <a:r>
              <a:rPr lang="en-US" sz="1800" b="1">
                <a:latin typeface="Courier" charset="0"/>
              </a:rPr>
              <a:t>2a/</a:t>
            </a:r>
          </a:p>
          <a:p>
            <a:r>
              <a:rPr lang="en-US" sz="1800" b="1">
                <a:latin typeface="Courier" charset="0"/>
              </a:rPr>
              <a:t>==|!</a:t>
            </a:r>
          </a:p>
          <a:p>
            <a:r>
              <a:rPr lang="en-US" sz="1800" b="1">
                <a:latin typeface="Courier" charset="0"/>
              </a:rPr>
              <a:t>*-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6629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Rectangle 6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40000"/>
              </a:spcBef>
              <a:buFont typeface="Wingdings" charset="0"/>
              <a:buNone/>
            </a:pPr>
            <a:r>
              <a:rPr lang="en-US"/>
              <a:t>	Represents </a:t>
            </a:r>
            <a:r>
              <a:rPr lang="en-US" i="1"/>
              <a:t>syntactic</a:t>
            </a:r>
            <a:r>
              <a:rPr lang="en-US"/>
              <a:t> rather than </a:t>
            </a:r>
            <a:r>
              <a:rPr lang="en-US" i="1"/>
              <a:t>orthographic</a:t>
            </a:r>
            <a:r>
              <a:rPr lang="en-US"/>
              <a:t> information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MUMT621 Fujinaga</a:t>
            </a:r>
            <a:r>
              <a:rPr lang="en-US" sz="1200">
                <a:solidFill>
                  <a:schemeClr val="bg2"/>
                </a:solidFill>
              </a:rPr>
              <a:t> </a:t>
            </a:r>
            <a:endParaRPr lang="en-US" sz="1200"/>
          </a:p>
        </p:txBody>
      </p:sp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/>
              <a:t>Compositional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5240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/>
              <a:t>Music N (Csound)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/>
              <a:t>Smoke (Smalltalk)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/>
              <a:t>Nyquist (Lisp)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/>
              <a:t>Max/MSP (visual object-oriented graphical programming environment)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/>
              <a:t>Elody (java, MIDI, visual functional programming environment)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/>
              <a:t>OpenMusic (visual Lisp-based programming environment)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2800"/>
              <a:t>SuperCollider, Kyma,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theme/theme1.xml><?xml version="1.0" encoding="utf-8"?>
<a:theme xmlns:a="http://schemas.openxmlformats.org/drawingml/2006/main" name="Stream">
  <a:themeElements>
    <a:clrScheme name="Stream 6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Helvetica Neue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Stream 1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D80000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E9AA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362626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AEACAC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49411F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B1B0AB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5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003300"/>
        </a:accent1>
        <a:accent2>
          <a:srgbClr val="33CC33"/>
        </a:accent2>
        <a:accent3>
          <a:srgbClr val="B1C8AA"/>
        </a:accent3>
        <a:accent4>
          <a:srgbClr val="DADADA"/>
        </a:accent4>
        <a:accent5>
          <a:srgbClr val="AAADAA"/>
        </a:accent5>
        <a:accent6>
          <a:srgbClr val="2DB92D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2E2E46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ADADB0"/>
        </a:accent5>
        <a:accent6>
          <a:srgbClr val="5D8BBA"/>
        </a:accent6>
        <a:hlink>
          <a:srgbClr val="99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X:Templates:Presentations:Designs:Stream</Template>
  <TotalTime>1729</TotalTime>
  <Words>535</Words>
  <Application>Microsoft Macintosh PowerPoint</Application>
  <PresentationFormat>On-screen Show (4:3)</PresentationFormat>
  <Paragraphs>185</Paragraphs>
  <Slides>16</Slides>
  <Notes>16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Stream</vt:lpstr>
      <vt:lpstr>Symbolic Representations  of  Music</vt:lpstr>
      <vt:lpstr>Computer representation of music by application category</vt:lpstr>
      <vt:lpstr>Score-based Formats</vt:lpstr>
      <vt:lpstr>Examples</vt:lpstr>
      <vt:lpstr>HTML / XML</vt:lpstr>
      <vt:lpstr>Example of MusicXML</vt:lpstr>
      <vt:lpstr>Gesture / Performance</vt:lpstr>
      <vt:lpstr>Analytical (Humdrum /** kern)</vt:lpstr>
      <vt:lpstr>Compositional</vt:lpstr>
      <vt:lpstr>Csound example</vt:lpstr>
      <vt:lpstr>Smoke example</vt:lpstr>
      <vt:lpstr>Nyquist example I Sequences</vt:lpstr>
      <vt:lpstr>Nyquist example II Transformation</vt:lpstr>
      <vt:lpstr>Descriptive / compression</vt:lpstr>
      <vt:lpstr>Music Representation by Humans</vt:lpstr>
      <vt:lpstr>Music Representation by Humans</vt:lpstr>
    </vt:vector>
  </TitlesOfParts>
  <Company>Peabody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GUIDO</dc:title>
  <dc:creator>Ichiro Fujinaga</dc:creator>
  <cp:lastModifiedBy>Ichiro Fujinaga</cp:lastModifiedBy>
  <cp:revision>169</cp:revision>
  <dcterms:created xsi:type="dcterms:W3CDTF">2002-05-14T02:10:57Z</dcterms:created>
  <dcterms:modified xsi:type="dcterms:W3CDTF">2013-01-29T16:53:44Z</dcterms:modified>
</cp:coreProperties>
</file>