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9.xml" ContentType="application/vnd.openxmlformats-officedocument.presentationml.slide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64" r:id="rId6"/>
    <p:sldId id="259" r:id="rId7"/>
    <p:sldId id="261" r:id="rId8"/>
    <p:sldId id="260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33" d="100"/>
          <a:sy n="133" d="100"/>
        </p:scale>
        <p:origin x="-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448D0-8ACE-5946-9387-9BB1136CB54C}" type="datetimeFigureOut">
              <a:rPr lang="en-US" smtClean="0"/>
              <a:pPr/>
              <a:t>10/1/09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8B967-9031-434D-9ECF-A82E515D61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forum.doom9.org/showthread.php?s=&amp;threadid=62723" TargetMode="External"/><Relationship Id="rId4" Type="http://schemas.openxmlformats.org/officeDocument/2006/relationships/hyperlink" Target="http://www.streamingmedia.com/article.asp?id=7472" TargetMode="External"/><Relationship Id="rId5" Type="http://schemas.openxmlformats.org/officeDocument/2006/relationships/hyperlink" Target="http://www.chiariglione.org/mpeg/standards/mpeg-4/mpeg-4.htm" TargetMode="External"/><Relationship Id="rId6" Type="http://schemas.openxmlformats.org/officeDocument/2006/relationships/hyperlink" Target="http://www.m4if.org/public/documents/vault/m4-out-20027.pdf" TargetMode="External"/><Relationship Id="rId7" Type="http://schemas.openxmlformats.org/officeDocument/2006/relationships/hyperlink" Target="http://www.mpegif.org/mpeg4/" TargetMode="External"/><Relationship Id="rId8" Type="http://schemas.openxmlformats.org/officeDocument/2006/relationships/hyperlink" Target="http://en.wikipedia.org/wiki/MPEG-4" TargetMode="External"/><Relationship Id="rId9" Type="http://schemas.openxmlformats.org/officeDocument/2006/relationships/hyperlink" Target="http://en.wikipedia.org/wiki/H.264/MPEG-4_AVC" TargetMode="External"/><Relationship Id="rId10" Type="http://schemas.openxmlformats.org/officeDocument/2006/relationships/hyperlink" Target="http://www.chiariglione.org/mpeg/technologies/mp04-sa/index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treamingmedia.com/article.asp?id=8569&amp;page=3&amp;c=7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MPEG-4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Cedar Wingate</a:t>
            </a:r>
          </a:p>
          <a:p>
            <a:r>
              <a:rPr lang="en-US" dirty="0" smtClean="0"/>
              <a:t>MUMT 621 Slide Presentation I</a:t>
            </a:r>
          </a:p>
          <a:p>
            <a:r>
              <a:rPr lang="en-US" dirty="0" smtClean="0"/>
              <a:t>Professor Ichiro </a:t>
            </a:r>
            <a:r>
              <a:rPr lang="en-US" dirty="0" err="1" smtClean="0"/>
              <a:t>Fujinaga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September 24,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MPEG-4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MPEG-4 is an ISO/IEC standard developed by MPEG (Moving Picture Experts Group</a:t>
            </a:r>
            <a:r>
              <a:rPr lang="en-US" dirty="0" smtClean="0"/>
              <a:t>) </a:t>
            </a:r>
          </a:p>
          <a:p>
            <a:r>
              <a:rPr lang="en-US" dirty="0"/>
              <a:t>I</a:t>
            </a:r>
            <a:r>
              <a:rPr lang="en-US" dirty="0" smtClean="0"/>
              <a:t>nternational </a:t>
            </a:r>
            <a:r>
              <a:rPr lang="en-US" dirty="0"/>
              <a:t>effort involving hundreds of researchers and engineers from all over the world.</a:t>
            </a:r>
            <a:r>
              <a:rPr lang="en-US" dirty="0" smtClean="0"/>
              <a:t> </a:t>
            </a:r>
          </a:p>
          <a:p>
            <a:r>
              <a:rPr lang="en-US" dirty="0"/>
              <a:t>F</a:t>
            </a:r>
            <a:r>
              <a:rPr lang="en-US" dirty="0" smtClean="0"/>
              <a:t>ormal </a:t>
            </a:r>
            <a:r>
              <a:rPr lang="en-US" dirty="0"/>
              <a:t>ISO/IEC designation is ISO/IEC 14496, was finalized in October 1998 and became an International Standard in the first months of 1999.</a:t>
            </a:r>
            <a:r>
              <a:rPr lang="en-US" dirty="0" smtClean="0"/>
              <a:t> </a:t>
            </a:r>
          </a:p>
          <a:p>
            <a:r>
              <a:rPr lang="en-US" dirty="0" smtClean="0"/>
              <a:t>Builds on </a:t>
            </a:r>
            <a:r>
              <a:rPr lang="en-US" dirty="0"/>
              <a:t>the proven success of three </a:t>
            </a:r>
            <a:r>
              <a:rPr lang="en-US" dirty="0" smtClean="0"/>
              <a:t>fields</a:t>
            </a:r>
          </a:p>
          <a:p>
            <a:pPr lvl="1"/>
            <a:r>
              <a:rPr lang="en-US" dirty="0" smtClean="0"/>
              <a:t>Digital television</a:t>
            </a:r>
          </a:p>
          <a:p>
            <a:pPr lvl="1"/>
            <a:r>
              <a:rPr lang="en-US" dirty="0" smtClean="0"/>
              <a:t>Interactive </a:t>
            </a:r>
            <a:r>
              <a:rPr lang="en-US" dirty="0"/>
              <a:t>graphics applications (synthetic content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Interactive </a:t>
            </a:r>
            <a:r>
              <a:rPr lang="en-US" dirty="0"/>
              <a:t>multimedia (World Wide Web, distribution of and access to content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MPEG</a:t>
            </a:r>
            <a:r>
              <a:rPr lang="en-US" dirty="0"/>
              <a:t>-4 provides the standardized technological elements enabling the integration of the production, distribution and content access paradigms of the three fields.</a:t>
            </a:r>
            <a:r>
              <a:rPr lang="en-US" dirty="0" smtClean="0"/>
              <a:t>	</a:t>
            </a:r>
          </a:p>
          <a:p>
            <a:r>
              <a:rPr lang="en-US" dirty="0" smtClean="0"/>
              <a:t>Based on QuickTime </a:t>
            </a:r>
            <a:r>
              <a:rPr lang="en-US" dirty="0" smtClean="0"/>
              <a:t>architecture</a:t>
            </a:r>
            <a:endParaRPr lang="en-US" dirty="0" smtClean="0"/>
          </a:p>
          <a:p>
            <a:pPr>
              <a:buNone/>
            </a:pPr>
            <a:r>
              <a:rPr lang="en-US" sz="1818" i="1" dirty="0" smtClean="0"/>
              <a:t>(description from MPEG-Industry Forum A)</a:t>
            </a:r>
            <a:endParaRPr lang="en-US" sz="1818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Designed to scale down</a:t>
            </a:r>
          </a:p>
          <a:p>
            <a:pPr lvl="1"/>
            <a:r>
              <a:rPr lang="en-US" dirty="0" smtClean="0"/>
              <a:t>Originally designed as a teleconferencing tool</a:t>
            </a:r>
          </a:p>
          <a:p>
            <a:pPr lvl="1"/>
            <a:r>
              <a:rPr lang="en-US" dirty="0" smtClean="0"/>
              <a:t>Dial-up internet bandwidths</a:t>
            </a:r>
          </a:p>
          <a:p>
            <a:pPr lvl="1"/>
            <a:r>
              <a:rPr lang="en-US" dirty="0" smtClean="0"/>
              <a:t>Small devices. i.e. cell phones and </a:t>
            </a:r>
            <a:r>
              <a:rPr lang="en-US" dirty="0" err="1" smtClean="0"/>
              <a:t>PDAs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Container format</a:t>
            </a:r>
          </a:p>
          <a:p>
            <a:pPr lvl="1"/>
            <a:r>
              <a:rPr lang="en-US" dirty="0" smtClean="0"/>
              <a:t>Combine different multimedia streams into one file</a:t>
            </a:r>
          </a:p>
          <a:p>
            <a:r>
              <a:rPr lang="en-US" dirty="0" err="1" smtClean="0"/>
              <a:t>Streamable</a:t>
            </a:r>
            <a:endParaRPr lang="en-US" dirty="0" smtClean="0"/>
          </a:p>
          <a:p>
            <a:r>
              <a:rPr lang="en-US" dirty="0" smtClean="0"/>
              <a:t>Backwards compatible</a:t>
            </a:r>
          </a:p>
          <a:p>
            <a:r>
              <a:rPr lang="en-US" dirty="0" smtClean="0"/>
              <a:t>Dynamic presentation engine</a:t>
            </a:r>
          </a:p>
          <a:p>
            <a:pPr lvl="1"/>
            <a:r>
              <a:rPr lang="en-US" dirty="0" smtClean="0"/>
              <a:t>Media Objects</a:t>
            </a:r>
          </a:p>
          <a:p>
            <a:pPr lvl="2"/>
            <a:r>
              <a:rPr lang="en-US" dirty="0" smtClean="0"/>
              <a:t>Audio</a:t>
            </a:r>
            <a:r>
              <a:rPr lang="en-US" dirty="0" smtClean="0"/>
              <a:t> (including Structured Audio),</a:t>
            </a:r>
            <a:r>
              <a:rPr lang="en-US" dirty="0" smtClean="0"/>
              <a:t> </a:t>
            </a:r>
            <a:r>
              <a:rPr lang="en-US" dirty="0" smtClean="0"/>
              <a:t>Speech, Synthetic, 3D, 2D, Text, etc.</a:t>
            </a:r>
          </a:p>
          <a:p>
            <a:pPr lvl="1"/>
            <a:r>
              <a:rPr lang="en-US" dirty="0" smtClean="0"/>
              <a:t>Interactivity</a:t>
            </a:r>
          </a:p>
          <a:p>
            <a:pPr lvl="1"/>
            <a:r>
              <a:rPr lang="en-US" dirty="0" smtClean="0"/>
              <a:t>Composition takes place after </a:t>
            </a:r>
            <a:r>
              <a:rPr lang="en-US" i="1" dirty="0" smtClean="0"/>
              <a:t>decoding </a:t>
            </a:r>
            <a:r>
              <a:rPr lang="en-US" dirty="0" smtClean="0"/>
              <a:t>instead of before </a:t>
            </a:r>
            <a:r>
              <a:rPr lang="en-US" i="1" dirty="0" smtClean="0"/>
              <a:t>encoding</a:t>
            </a:r>
          </a:p>
          <a:p>
            <a:r>
              <a:rPr lang="en-US" dirty="0" smtClean="0"/>
              <a:t>Intellectual Property Management and Protection (IPMP)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Structured Audio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Structured audio has five elements</a:t>
            </a:r>
          </a:p>
          <a:p>
            <a:r>
              <a:rPr lang="en-US" dirty="0" smtClean="0"/>
              <a:t>SAOL (Structured Audio Orchestra Language) – signal processing language for describing musical instruments</a:t>
            </a:r>
          </a:p>
          <a:p>
            <a:r>
              <a:rPr lang="en-US" dirty="0" smtClean="0"/>
              <a:t>SASL (Structured Audio Score Language) – language for describing performance using instruments of SAOL program</a:t>
            </a:r>
          </a:p>
          <a:p>
            <a:r>
              <a:rPr lang="en-US" dirty="0" smtClean="0"/>
              <a:t>SASBF (Structured Audio Sound Band Format) – allows the transmission of sample banks.</a:t>
            </a:r>
          </a:p>
          <a:p>
            <a:r>
              <a:rPr lang="en-US" dirty="0" smtClean="0"/>
              <a:t>Scheduler Description – used to translate MIDI or SASL to events internally in a decoder</a:t>
            </a:r>
          </a:p>
          <a:p>
            <a:r>
              <a:rPr lang="en-US" dirty="0" smtClean="0"/>
              <a:t>References to MIDI – supported MIDI messages and their meaning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formats and </a:t>
            </a:r>
            <a:r>
              <a:rPr lang="en-US" dirty="0" err="1" smtClean="0"/>
              <a:t>codecs</a:t>
            </a:r>
            <a:r>
              <a:rPr lang="en-US" dirty="0" smtClean="0"/>
              <a:t> that use the MPEG-4 toolbox</a:t>
            </a:r>
          </a:p>
          <a:p>
            <a:pPr lvl="1"/>
            <a:r>
              <a:rPr lang="en-US" dirty="0" smtClean="0"/>
              <a:t>AAC (Apple </a:t>
            </a:r>
            <a:r>
              <a:rPr lang="en-US" dirty="0" err="1" smtClean="0"/>
              <a:t>Quicktime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XviD</a:t>
            </a:r>
            <a:endParaRPr lang="en-US" dirty="0" smtClean="0"/>
          </a:p>
          <a:p>
            <a:pPr lvl="1"/>
            <a:r>
              <a:rPr lang="en-US" dirty="0" smtClean="0"/>
              <a:t>DivX5 (developed from the “</a:t>
            </a:r>
            <a:r>
              <a:rPr lang="en-US" dirty="0" err="1" smtClean="0"/>
              <a:t>DivX</a:t>
            </a:r>
            <a:r>
              <a:rPr lang="en-US" dirty="0" smtClean="0"/>
              <a:t> ;-)” format)</a:t>
            </a:r>
          </a:p>
          <a:p>
            <a:pPr lvl="1"/>
            <a:r>
              <a:rPr lang="en-US" dirty="0" err="1"/>
              <a:t>f</a:t>
            </a:r>
            <a:r>
              <a:rPr lang="en-US" dirty="0" err="1" smtClean="0"/>
              <a:t>fmpeg</a:t>
            </a:r>
            <a:endParaRPr lang="en-US" dirty="0" smtClean="0"/>
          </a:p>
          <a:p>
            <a:pPr lvl="1"/>
            <a:r>
              <a:rPr lang="en-US" dirty="0" smtClean="0"/>
              <a:t>3ivx</a:t>
            </a:r>
          </a:p>
          <a:p>
            <a:pPr lvl="1"/>
            <a:r>
              <a:rPr lang="en-US" dirty="0" smtClean="0"/>
              <a:t>Nero Digital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49358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Many additions to MPEG-4</a:t>
            </a:r>
          </a:p>
          <a:p>
            <a:pPr lvl="1"/>
            <a:r>
              <a:rPr lang="en-US" dirty="0" smtClean="0"/>
              <a:t>Part 1 Systems</a:t>
            </a:r>
          </a:p>
          <a:p>
            <a:pPr lvl="1"/>
            <a:r>
              <a:rPr lang="en-US" dirty="0" smtClean="0"/>
              <a:t>Part 2 Visual </a:t>
            </a:r>
          </a:p>
          <a:p>
            <a:pPr lvl="1"/>
            <a:r>
              <a:rPr lang="en-US" dirty="0" smtClean="0"/>
              <a:t>Part 3 Audio </a:t>
            </a:r>
          </a:p>
          <a:p>
            <a:pPr lvl="1"/>
            <a:r>
              <a:rPr lang="en-US" dirty="0" smtClean="0"/>
              <a:t>Part 4 Conformance defines how to test an MPEG-4 implementation</a:t>
            </a:r>
          </a:p>
          <a:p>
            <a:pPr lvl="1"/>
            <a:r>
              <a:rPr lang="en-US" dirty="0" smtClean="0"/>
              <a:t>Part 5 gives a significant body of Reference Software, that can be used to start implementing the standard, and that serves as an example of how to do things.</a:t>
            </a:r>
          </a:p>
          <a:p>
            <a:pPr lvl="1"/>
            <a:r>
              <a:rPr lang="en-US" dirty="0" smtClean="0"/>
              <a:t>Part 6 DMIF </a:t>
            </a:r>
            <a:r>
              <a:rPr lang="en-US" dirty="0"/>
              <a:t>(Delivery Multimedia Integration </a:t>
            </a:r>
            <a:r>
              <a:rPr lang="en-US" dirty="0" smtClean="0"/>
              <a:t>Framework) </a:t>
            </a:r>
            <a:r>
              <a:rPr lang="en-US" dirty="0"/>
              <a:t>defines an interface between application and network/storage.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Part </a:t>
            </a:r>
            <a:r>
              <a:rPr lang="en-US" dirty="0"/>
              <a:t>7 of MPEG-4 defines an optimized video encoder (in addition to the Reference Software, which is a correct, but not necessarily optimal implementation of the standard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Part </a:t>
            </a:r>
            <a:r>
              <a:rPr lang="en-US" dirty="0"/>
              <a:t>8: Transport is in principle not defined in the standard, but part 8 defines how to map MPEG-4 streams onto IP </a:t>
            </a:r>
            <a:r>
              <a:rPr lang="en-US" dirty="0" smtClean="0"/>
              <a:t>transport.</a:t>
            </a:r>
          </a:p>
          <a:p>
            <a:pPr lvl="1"/>
            <a:r>
              <a:rPr lang="en-US" dirty="0" smtClean="0"/>
              <a:t>Part </a:t>
            </a:r>
            <a:r>
              <a:rPr lang="en-US" dirty="0"/>
              <a:t>9: Reference Hardware </a:t>
            </a:r>
            <a:r>
              <a:rPr lang="en-US" dirty="0" smtClean="0"/>
              <a:t>Description, </a:t>
            </a:r>
            <a:r>
              <a:rPr lang="en-US" dirty="0"/>
              <a:t>Phase 1 Hardware Accelerators, Phase 2 Optimized Reference Software integration through Virtual </a:t>
            </a:r>
            <a:r>
              <a:rPr lang="en-US" dirty="0" smtClean="0"/>
              <a:t>Socket</a:t>
            </a:r>
          </a:p>
          <a:p>
            <a:pPr lvl="1"/>
            <a:r>
              <a:rPr lang="en-US" dirty="0" smtClean="0"/>
              <a:t>Part </a:t>
            </a:r>
            <a:r>
              <a:rPr lang="en-US" dirty="0"/>
              <a:t>10: Advanced Video </a:t>
            </a:r>
            <a:r>
              <a:rPr lang="en-US" dirty="0" smtClean="0"/>
              <a:t>Coding (the H.264/MPEG-4 AVC video compression standard)</a:t>
            </a:r>
          </a:p>
          <a:p>
            <a:pPr lvl="2"/>
            <a:r>
              <a:rPr lang="en-US" dirty="0" smtClean="0"/>
              <a:t>This is the standard that is used in </a:t>
            </a:r>
            <a:r>
              <a:rPr lang="en-US" dirty="0" err="1" smtClean="0"/>
              <a:t>Blu</a:t>
            </a:r>
            <a:r>
              <a:rPr lang="en-US" dirty="0" smtClean="0"/>
              <a:t>-Ray DVD, HD-DVD, and videos from the iTunes store</a:t>
            </a:r>
          </a:p>
          <a:p>
            <a:pPr lvl="1"/>
            <a:r>
              <a:rPr lang="en-US" dirty="0" smtClean="0"/>
              <a:t>Part </a:t>
            </a:r>
            <a:r>
              <a:rPr lang="en-US" dirty="0"/>
              <a:t>11: Scene description (to be split off from part 1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Part </a:t>
            </a:r>
            <a:r>
              <a:rPr lang="en-US" dirty="0"/>
              <a:t>12: ISO Media File </a:t>
            </a:r>
            <a:r>
              <a:rPr lang="en-US" dirty="0" smtClean="0"/>
              <a:t>Format.</a:t>
            </a:r>
            <a:endParaRPr lang="en-US" dirty="0"/>
          </a:p>
          <a:p>
            <a:pPr lvl="1"/>
            <a:r>
              <a:rPr lang="en-US" dirty="0" smtClean="0"/>
              <a:t>Part </a:t>
            </a:r>
            <a:r>
              <a:rPr lang="en-US" dirty="0"/>
              <a:t>13 : IPMP </a:t>
            </a:r>
            <a:r>
              <a:rPr lang="en-US" dirty="0" smtClean="0"/>
              <a:t>Extensions.</a:t>
            </a:r>
          </a:p>
          <a:p>
            <a:pPr lvl="1"/>
            <a:r>
              <a:rPr lang="en-US" dirty="0" smtClean="0"/>
              <a:t>Part </a:t>
            </a:r>
            <a:r>
              <a:rPr lang="en-US" dirty="0"/>
              <a:t>14 : MP4 File Format (based on part 12)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Part </a:t>
            </a:r>
            <a:r>
              <a:rPr lang="en-US" dirty="0"/>
              <a:t>15 : AVC File Format (also based on part 12)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Part </a:t>
            </a:r>
            <a:r>
              <a:rPr lang="en-US" dirty="0"/>
              <a:t>16 : AFX (Animation Framework </a:t>
            </a:r>
            <a:r>
              <a:rPr lang="en-US" dirty="0" err="1"/>
              <a:t>eXtensions</a:t>
            </a:r>
            <a:r>
              <a:rPr lang="en-US" dirty="0"/>
              <a:t>) and </a:t>
            </a:r>
            <a:r>
              <a:rPr lang="en-US" dirty="0" err="1"/>
              <a:t>MuW</a:t>
            </a:r>
            <a:r>
              <a:rPr lang="en-US" dirty="0"/>
              <a:t> (Multi-user Worlds)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Part 17: Time Text subtitle format</a:t>
            </a:r>
          </a:p>
          <a:p>
            <a:pPr lvl="1"/>
            <a:r>
              <a:rPr lang="en-US" dirty="0" smtClean="0"/>
              <a:t>Part 18: Font </a:t>
            </a:r>
            <a:r>
              <a:rPr lang="en-US" dirty="0"/>
              <a:t>Compression and Streaming (for </a:t>
            </a:r>
            <a:r>
              <a:rPr lang="en-US" dirty="0" err="1"/>
              <a:t>OpenType</a:t>
            </a:r>
            <a:r>
              <a:rPr lang="en-US" dirty="0"/>
              <a:t> fonts)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Part 19: Synthesized </a:t>
            </a:r>
            <a:r>
              <a:rPr lang="en-US" dirty="0"/>
              <a:t>Texture Stream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Part 20: Lightweight Application Scene Representation (</a:t>
            </a:r>
            <a:r>
              <a:rPr lang="en-US" dirty="0" err="1" smtClean="0"/>
              <a:t>LASeR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Part 21: MPEG</a:t>
            </a:r>
            <a:r>
              <a:rPr lang="en-US" dirty="0"/>
              <a:t>-J Graphical Framework </a:t>
            </a:r>
            <a:r>
              <a:rPr lang="en-US" dirty="0" err="1"/>
              <a:t>eXtension</a:t>
            </a:r>
            <a:r>
              <a:rPr lang="en-US" dirty="0"/>
              <a:t> (GFX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Part 22: Open </a:t>
            </a:r>
            <a:r>
              <a:rPr lang="en-US" dirty="0"/>
              <a:t>Font Format Specification (OFFS) based on</a:t>
            </a:r>
            <a:r>
              <a:rPr lang="en-US" dirty="0" smtClean="0"/>
              <a:t> </a:t>
            </a:r>
            <a:r>
              <a:rPr lang="en-US" dirty="0" err="1" smtClean="0"/>
              <a:t>JOpenType</a:t>
            </a:r>
            <a:endParaRPr lang="en-US" dirty="0" smtClean="0"/>
          </a:p>
          <a:p>
            <a:pPr lvl="1"/>
            <a:r>
              <a:rPr lang="en-US" dirty="0" smtClean="0"/>
              <a:t>Part 23: Symbolic </a:t>
            </a:r>
            <a:r>
              <a:rPr lang="en-US" dirty="0"/>
              <a:t>Music Representation (</a:t>
            </a:r>
            <a:r>
              <a:rPr lang="en-US"/>
              <a:t>SMR</a:t>
            </a:r>
            <a:r>
              <a:rPr lang="en-US" smtClean="0"/>
              <a:t>)	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1998</a:t>
            </a:r>
          </a:p>
          <a:p>
            <a:pPr lvl="1"/>
            <a:r>
              <a:rPr lang="en-US" dirty="0" smtClean="0"/>
              <a:t>Parts 1 (Systems), 2 (Visual), 3 (Audio), and 6 (DMIF) adopted.  </a:t>
            </a:r>
          </a:p>
          <a:p>
            <a:r>
              <a:rPr lang="en-US" dirty="0" smtClean="0"/>
              <a:t>1999</a:t>
            </a:r>
          </a:p>
          <a:p>
            <a:pPr lvl="1"/>
            <a:r>
              <a:rPr lang="en-US" dirty="0" smtClean="0"/>
              <a:t>Parts 4 (Testing) and 5 (Reference) adopted.</a:t>
            </a:r>
          </a:p>
          <a:p>
            <a:pPr lvl="1"/>
            <a:r>
              <a:rPr lang="en-US" dirty="0" smtClean="0"/>
              <a:t>The fully backward compatible extensions under the title of MPEG-4 Version 2 were frozen at the end of 1999</a:t>
            </a:r>
          </a:p>
          <a:p>
            <a:r>
              <a:rPr lang="en-US" dirty="0" smtClean="0"/>
              <a:t>2001</a:t>
            </a:r>
          </a:p>
          <a:p>
            <a:pPr lvl="1"/>
            <a:r>
              <a:rPr lang="en-US" dirty="0" smtClean="0"/>
              <a:t>Parts 7 (Optimized video encoding) and 8 (4 on IP framework) adopted.</a:t>
            </a:r>
          </a:p>
          <a:p>
            <a:r>
              <a:rPr lang="en-US" dirty="0" smtClean="0"/>
              <a:t>2002 </a:t>
            </a:r>
          </a:p>
          <a:p>
            <a:pPr lvl="1"/>
            <a:r>
              <a:rPr lang="en-US" dirty="0" smtClean="0"/>
              <a:t>Part 10, advanced video compression is incorporated into MPEG-4</a:t>
            </a:r>
          </a:p>
          <a:p>
            <a:r>
              <a:rPr lang="en-US" dirty="0" smtClean="0"/>
              <a:t>2003</a:t>
            </a:r>
          </a:p>
          <a:p>
            <a:pPr lvl="1"/>
            <a:r>
              <a:rPr lang="en-US" dirty="0" smtClean="0"/>
              <a:t>Part 14 (MP4 filename)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err="1"/>
              <a:t>Bouthililier</a:t>
            </a:r>
            <a:r>
              <a:rPr lang="en-US" dirty="0"/>
              <a:t>, Larry. “The MPEG Video Standards – from 1 to 21.” </a:t>
            </a:r>
            <a:r>
              <a:rPr lang="en-US" i="1" dirty="0"/>
              <a:t>Streaming Media</a:t>
            </a:r>
            <a:r>
              <a:rPr lang="en-US" dirty="0"/>
              <a:t>. </a:t>
            </a:r>
            <a:r>
              <a:rPr lang="en-US" u="sng" dirty="0">
                <a:hlinkClick r:id="rId2"/>
              </a:rPr>
              <a:t>http://www.streamingmedia.com/article.asp?id=8569&amp;page=3&amp;c=7</a:t>
            </a:r>
            <a:r>
              <a:rPr lang="en-US" dirty="0"/>
              <a:t> (accessed September 22, 2009).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Doom9 Forum contributors. “MP4 FAQ.” </a:t>
            </a:r>
            <a:r>
              <a:rPr lang="en-US" i="1" dirty="0"/>
              <a:t>Doom9’s Forum</a:t>
            </a:r>
            <a:r>
              <a:rPr lang="en-US" dirty="0"/>
              <a:t>. </a:t>
            </a:r>
            <a:r>
              <a:rPr lang="en-US" u="sng" dirty="0">
                <a:hlinkClick r:id="rId3"/>
              </a:rPr>
              <a:t>http://forum.doom9.org/showthread.php?s=&amp;threadid=62723</a:t>
            </a:r>
            <a:r>
              <a:rPr lang="en-US" dirty="0"/>
              <a:t> (accessed September 22, 2009).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Jacobs, Stephen. “Start at the beginning: An MPEG Timeline.” </a:t>
            </a:r>
            <a:r>
              <a:rPr lang="en-US" i="1" dirty="0"/>
              <a:t>Streaming Media</a:t>
            </a:r>
            <a:r>
              <a:rPr lang="en-US" dirty="0"/>
              <a:t>, </a:t>
            </a:r>
            <a:r>
              <a:rPr lang="en-US" u="sng" dirty="0">
                <a:hlinkClick r:id="rId4"/>
              </a:rPr>
              <a:t>http://www.streamingmedia.com/article.asp?id=7472</a:t>
            </a:r>
            <a:r>
              <a:rPr lang="en-US" dirty="0"/>
              <a:t> (accessed September 22, 2009).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 err="1"/>
              <a:t>Koenen</a:t>
            </a:r>
            <a:r>
              <a:rPr lang="en-US" dirty="0"/>
              <a:t>, Rob. “Overview of the MPEG-4 Standard.”  </a:t>
            </a:r>
            <a:r>
              <a:rPr lang="en-US" i="1" dirty="0"/>
              <a:t>International </a:t>
            </a:r>
            <a:r>
              <a:rPr lang="en-US" i="1" dirty="0" err="1"/>
              <a:t>Organisation</a:t>
            </a:r>
            <a:r>
              <a:rPr lang="en-US" i="1" dirty="0"/>
              <a:t> for </a:t>
            </a:r>
            <a:r>
              <a:rPr lang="en-US" i="1" dirty="0" err="1"/>
              <a:t>Standardisation</a:t>
            </a:r>
            <a:r>
              <a:rPr lang="en-US" i="1" dirty="0"/>
              <a:t>.</a:t>
            </a:r>
            <a:r>
              <a:rPr lang="en-US" dirty="0"/>
              <a:t> </a:t>
            </a:r>
            <a:r>
              <a:rPr lang="en-US" u="sng" dirty="0">
                <a:hlinkClick r:id="rId5"/>
              </a:rPr>
              <a:t>http://www.chiariglione.org/mpeg/standards/mpeg-4/mpeg-4.htm</a:t>
            </a:r>
            <a:r>
              <a:rPr lang="en-US" dirty="0"/>
              <a:t> (accessed September 22, 2009)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MPEG-4 Industry Forum </a:t>
            </a:r>
            <a:r>
              <a:rPr lang="en-US" dirty="0" smtClean="0"/>
              <a:t>contributor. (A) </a:t>
            </a:r>
            <a:r>
              <a:rPr lang="en-US" dirty="0"/>
              <a:t>“MPEG-4 – The Media Standard.” </a:t>
            </a:r>
            <a:r>
              <a:rPr lang="en-US" i="1" dirty="0"/>
              <a:t>MPEG-4 Industry Forum</a:t>
            </a:r>
            <a:r>
              <a:rPr lang="en-US" dirty="0"/>
              <a:t>, </a:t>
            </a:r>
            <a:r>
              <a:rPr lang="en-US" u="sng" dirty="0">
                <a:hlinkClick r:id="rId6"/>
              </a:rPr>
              <a:t>http://www.m4if.org/public/documents/vault/m4-out-20027.pdf</a:t>
            </a:r>
            <a:r>
              <a:rPr lang="en-US" dirty="0"/>
              <a:t> (accessed September 22, 2009)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MPEG-4 Industry Forum contributor</a:t>
            </a:r>
            <a:r>
              <a:rPr lang="en-US" dirty="0" smtClean="0"/>
              <a:t>. (B) </a:t>
            </a:r>
            <a:r>
              <a:rPr lang="en-US" dirty="0"/>
              <a:t>“What is MPEG-4?” </a:t>
            </a:r>
            <a:r>
              <a:rPr lang="en-US" i="1" dirty="0"/>
              <a:t>MPEG Industry Forum</a:t>
            </a:r>
            <a:r>
              <a:rPr lang="en-US" dirty="0"/>
              <a:t>. </a:t>
            </a:r>
            <a:r>
              <a:rPr lang="en-US" u="sng" dirty="0">
                <a:hlinkClick r:id="rId7"/>
              </a:rPr>
              <a:t>http://www.mpegif.org/mpeg4/</a:t>
            </a:r>
            <a:r>
              <a:rPr lang="en-US" dirty="0"/>
              <a:t> (accessed September 22, 2009)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Wikipedia contributors. “MPEG-4.” </a:t>
            </a:r>
            <a:r>
              <a:rPr lang="en-US" i="1" dirty="0"/>
              <a:t>Wikipedia, The Free Encyclopedia</a:t>
            </a:r>
            <a:r>
              <a:rPr lang="en-US" dirty="0"/>
              <a:t>. </a:t>
            </a:r>
            <a:r>
              <a:rPr lang="en-US" u="sng" dirty="0">
                <a:hlinkClick r:id="rId8"/>
              </a:rPr>
              <a:t>http://en.wikipedia.org/wiki/MPEG-4</a:t>
            </a:r>
            <a:r>
              <a:rPr lang="en-US" dirty="0"/>
              <a:t> (accessed September 22, 2009).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/>
              <a:t>Wikipedia contributors. “H.264/MPEG-4 AVC.” </a:t>
            </a:r>
            <a:r>
              <a:rPr lang="en-US" i="1" dirty="0"/>
              <a:t>Wikipedia, The Free Encyclopedia</a:t>
            </a:r>
            <a:r>
              <a:rPr lang="en-US" dirty="0"/>
              <a:t>. </a:t>
            </a:r>
            <a:r>
              <a:rPr lang="en-US" u="sng" dirty="0">
                <a:hlinkClick r:id="rId9"/>
              </a:rPr>
              <a:t>http://en.wikipedia.org/wiki/H.264/MPEG-4_AVC</a:t>
            </a:r>
            <a:r>
              <a:rPr lang="en-US" dirty="0"/>
              <a:t> (accessed September 22, 2009)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Zoia</a:t>
            </a:r>
            <a:r>
              <a:rPr lang="en-US" dirty="0" smtClean="0"/>
              <a:t>, Giorgio. "MPEG Technologies: Structured Audio."  </a:t>
            </a:r>
            <a:r>
              <a:rPr lang="en-US" i="1" dirty="0" smtClean="0"/>
              <a:t>International </a:t>
            </a:r>
            <a:r>
              <a:rPr lang="en-US" i="1" dirty="0" err="1" smtClean="0"/>
              <a:t>Organisation</a:t>
            </a:r>
            <a:r>
              <a:rPr lang="en-US" i="1" dirty="0" smtClean="0"/>
              <a:t> for </a:t>
            </a:r>
            <a:r>
              <a:rPr lang="en-US" i="1" dirty="0" err="1" smtClean="0"/>
              <a:t>Standardisation</a:t>
            </a:r>
            <a:r>
              <a:rPr lang="en-US" i="1" dirty="0" smtClean="0"/>
              <a:t>. </a:t>
            </a:r>
            <a:r>
              <a:rPr lang="en-US" i="1" u="sng" dirty="0" smtClean="0">
                <a:hlinkClick r:id="rId10"/>
              </a:rPr>
              <a:t>http://www.chiariglione.org/mpeg/technologies/mp04-sa/index.htm (accessed September 22, 2009)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</TotalTime>
  <Words>1174</Words>
  <Application>Microsoft Macintosh PowerPoint</Application>
  <PresentationFormat>On-screen Show (4:3)</PresentationFormat>
  <Paragraphs>105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MPEG-4</vt:lpstr>
      <vt:lpstr>MPEG-4</vt:lpstr>
      <vt:lpstr>Goals</vt:lpstr>
      <vt:lpstr>Features</vt:lpstr>
      <vt:lpstr>Structured Audio Elements</vt:lpstr>
      <vt:lpstr>Implementations</vt:lpstr>
      <vt:lpstr>Parts</vt:lpstr>
      <vt:lpstr>Timeline</vt:lpstr>
      <vt:lpstr>Bibliography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MPEG-4</dc:title>
  <dc:creator>Cedar Wingate</dc:creator>
  <cp:lastModifiedBy>Cedar Wingate</cp:lastModifiedBy>
  <cp:revision>8</cp:revision>
  <dcterms:created xsi:type="dcterms:W3CDTF">2009-10-01T04:36:02Z</dcterms:created>
  <dcterms:modified xsi:type="dcterms:W3CDTF">2009-10-01T16:51:40Z</dcterms:modified>
</cp:coreProperties>
</file>